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1049" r:id="rId3"/>
    <p:sldId id="1165" r:id="rId4"/>
    <p:sldId id="1162" r:id="rId5"/>
    <p:sldId id="1164" r:id="rId6"/>
    <p:sldId id="1167" r:id="rId7"/>
    <p:sldId id="1168" r:id="rId8"/>
    <p:sldId id="1050" r:id="rId9"/>
    <p:sldId id="1186" r:id="rId10"/>
    <p:sldId id="1169" r:id="rId11"/>
    <p:sldId id="1170" r:id="rId12"/>
    <p:sldId id="1171" r:id="rId13"/>
    <p:sldId id="291" r:id="rId14"/>
    <p:sldId id="297" r:id="rId15"/>
    <p:sldId id="1172" r:id="rId16"/>
    <p:sldId id="1173" r:id="rId17"/>
    <p:sldId id="312" r:id="rId18"/>
    <p:sldId id="1180" r:id="rId19"/>
    <p:sldId id="1181" r:id="rId20"/>
    <p:sldId id="313" r:id="rId21"/>
    <p:sldId id="1183" r:id="rId22"/>
    <p:sldId id="1174" r:id="rId23"/>
    <p:sldId id="323" r:id="rId24"/>
    <p:sldId id="329" r:id="rId25"/>
    <p:sldId id="330" r:id="rId26"/>
    <p:sldId id="324" r:id="rId27"/>
    <p:sldId id="325" r:id="rId28"/>
    <p:sldId id="326" r:id="rId29"/>
    <p:sldId id="327" r:id="rId30"/>
    <p:sldId id="334" r:id="rId31"/>
    <p:sldId id="1175" r:id="rId32"/>
    <p:sldId id="1184" r:id="rId33"/>
    <p:sldId id="335" r:id="rId34"/>
    <p:sldId id="336" r:id="rId35"/>
    <p:sldId id="340" r:id="rId36"/>
    <p:sldId id="341" r:id="rId37"/>
    <p:sldId id="337" r:id="rId38"/>
    <p:sldId id="338" r:id="rId39"/>
    <p:sldId id="1176" r:id="rId40"/>
    <p:sldId id="1177" r:id="rId41"/>
    <p:sldId id="1185" r:id="rId42"/>
    <p:sldId id="1178" r:id="rId43"/>
    <p:sldId id="1179" r:id="rId44"/>
    <p:sldId id="600" r:id="rId45"/>
  </p:sldIdLst>
  <p:sldSz cx="12192000" cy="6858000"/>
  <p:notesSz cx="6858000" cy="9144000"/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13FF"/>
    <a:srgbClr val="FC0080"/>
    <a:srgbClr val="FF7D00"/>
    <a:srgbClr val="00348F"/>
    <a:srgbClr val="082F71"/>
    <a:srgbClr val="8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794"/>
    <p:restoredTop sz="94674"/>
  </p:normalViewPr>
  <p:slideViewPr>
    <p:cSldViewPr snapToGrid="0" snapToObjects="1">
      <p:cViewPr varScale="1">
        <p:scale>
          <a:sx n="82" d="100"/>
          <a:sy n="82" d="100"/>
        </p:scale>
        <p:origin x="184" y="102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9EF89F-0128-0A48-BD32-2A6613018E50}" type="datetimeFigureOut">
              <a:rPr lang="en-US" smtClean="0"/>
              <a:t>9/1/21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102D5B-763A-BE48-BD17-9D08DF378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222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62032-6812-3D45-B517-D5993B4E4035}" type="datetimeFigureOut">
              <a:rPr lang="en-US" smtClean="0"/>
              <a:t>9/1/21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F2A1D-CEBE-574B-BF24-3375383A5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6503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0034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203326"/>
            <a:ext cx="10363200" cy="1470025"/>
          </a:xfrm>
          <a:solidFill>
            <a:srgbClr val="00348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213100"/>
            <a:ext cx="8534400" cy="17526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766E46-02FD-5C47-BAA5-5E019A437C48}"/>
              </a:ext>
            </a:extLst>
          </p:cNvPr>
          <p:cNvSpPr txBox="1"/>
          <p:nvPr userDrawn="1"/>
        </p:nvSpPr>
        <p:spPr>
          <a:xfrm>
            <a:off x="4863664" y="5769544"/>
            <a:ext cx="7046461" cy="90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33" dirty="0">
                <a:solidFill>
                  <a:schemeClr val="bg1"/>
                </a:solidFill>
                <a:latin typeface="Cambria" panose="02040503050406030204" pitchFamily="18" charset="0"/>
              </a:rPr>
              <a:t>Computer Science Department</a:t>
            </a:r>
          </a:p>
          <a:p>
            <a:pPr algn="r">
              <a:spcBef>
                <a:spcPts val="1200"/>
              </a:spcBef>
            </a:pPr>
            <a:r>
              <a:rPr lang="en-US" sz="2133" dirty="0">
                <a:solidFill>
                  <a:schemeClr val="bg1"/>
                </a:solidFill>
                <a:latin typeface="Cambria" panose="02040503050406030204" pitchFamily="18" charset="0"/>
              </a:rPr>
              <a:t>School of Computing and Information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9033EA-3579-E748-98A9-F944DAC5B8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876" y="5472498"/>
            <a:ext cx="4084177" cy="126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30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09/01/2021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41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09/01/2021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656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46201"/>
            <a:ext cx="10972800" cy="47799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09/01/2021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25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09/01/2021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587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09/01/2021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995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09/01/2021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670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09/01/2021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531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09/01/2021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5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09/01/2021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246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09/01/2021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258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92199"/>
          </a:xfrm>
          <a:prstGeom prst="rect">
            <a:avLst/>
          </a:prstGeom>
          <a:solidFill>
            <a:srgbClr val="00348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1501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09/01/2021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70392" y="6356351"/>
            <a:ext cx="83478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 2520: Lecture 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18245" y="6356351"/>
            <a:ext cx="12679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35706-A2A8-FF4D-B41A-31F05D88F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773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hyperlink" Target="https://dev.to/ben/explain-tcp-like-im-fiv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759825"/>
            <a:ext cx="12192000" cy="1470025"/>
          </a:xfrm>
        </p:spPr>
        <p:txBody>
          <a:bodyPr>
            <a:normAutofit/>
          </a:bodyPr>
          <a:lstStyle/>
          <a:p>
            <a:r>
              <a:rPr lang="en-US" sz="4000" dirty="0"/>
              <a:t>CS 2520: Wide Area Networks (and Internet Services)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5600" y="4406401"/>
            <a:ext cx="6400800" cy="611073"/>
          </a:xfrm>
        </p:spPr>
        <p:txBody>
          <a:bodyPr>
            <a:normAutofit/>
          </a:bodyPr>
          <a:lstStyle/>
          <a:p>
            <a:r>
              <a:rPr lang="en-US" dirty="0"/>
              <a:t>Dr. Amy </a:t>
            </a:r>
            <a:r>
              <a:rPr lang="en-US" dirty="0" err="1"/>
              <a:t>Babay</a:t>
            </a:r>
            <a:r>
              <a:rPr lang="en-US" dirty="0"/>
              <a:t>, Fall 2021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AA082E-BDD7-254D-95B5-6019B648BDBE}"/>
              </a:ext>
            </a:extLst>
          </p:cNvPr>
          <p:cNvSpPr txBox="1">
            <a:spLocks/>
          </p:cNvSpPr>
          <p:nvPr/>
        </p:nvSpPr>
        <p:spPr>
          <a:xfrm>
            <a:off x="1524000" y="2451601"/>
            <a:ext cx="9144000" cy="1470025"/>
          </a:xfrm>
          <a:prstGeom prst="rect">
            <a:avLst/>
          </a:prstGeom>
          <a:solidFill>
            <a:srgbClr val="00348F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Lecture 2: Transport Layer Introduction, Reliable Transport Principles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162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0DCE8-E33B-A146-B182-A87E86AE2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 focus on reliability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175D9-D991-5342-9719-B692537A3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Many </a:t>
            </a:r>
            <a:r>
              <a:rPr lang="en-US" dirty="0"/>
              <a:t>applications need completely reliable data transfer</a:t>
            </a:r>
          </a:p>
          <a:p>
            <a:pPr lvl="1"/>
            <a:r>
              <a:rPr lang="en-US" dirty="0"/>
              <a:t>File transfer, remote log in, email, web browsing …</a:t>
            </a:r>
          </a:p>
          <a:p>
            <a:pPr lvl="1"/>
            <a:endParaRPr lang="en-US" dirty="0"/>
          </a:p>
          <a:p>
            <a:r>
              <a:rPr lang="en-US" dirty="0"/>
              <a:t>Given that the network layer only provides a best-effort service, how can we implement a reliable transport service on top of it?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A59FD-2B29-954C-9122-4EBF0D6F1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09/01/2021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55A64-9A36-B648-8F8A-4561D54A1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3E89E-45E6-B440-9485-D32914305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013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4C144-0314-B345-ABBD-71554DE1B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264E5-5AD3-4C41-8CFA-2A583F4B4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we mean when we say the network is unreliable?</a:t>
            </a:r>
          </a:p>
          <a:p>
            <a:r>
              <a:rPr lang="en-US" dirty="0"/>
              <a:t>Packets can be:</a:t>
            </a:r>
          </a:p>
          <a:p>
            <a:pPr lvl="1"/>
            <a:r>
              <a:rPr lang="en-US" dirty="0"/>
              <a:t>Dropped (lost)</a:t>
            </a:r>
          </a:p>
          <a:p>
            <a:pPr lvl="1"/>
            <a:r>
              <a:rPr lang="en-US" dirty="0"/>
              <a:t>Corrupted</a:t>
            </a:r>
          </a:p>
          <a:p>
            <a:pPr lvl="1"/>
            <a:r>
              <a:rPr lang="en-US" dirty="0"/>
              <a:t>Delayed</a:t>
            </a:r>
          </a:p>
          <a:p>
            <a:pPr lvl="1"/>
            <a:r>
              <a:rPr lang="en-US" dirty="0"/>
              <a:t>Re-ordered</a:t>
            </a:r>
          </a:p>
          <a:p>
            <a:pPr lvl="1"/>
            <a:r>
              <a:rPr lang="en-US" dirty="0"/>
              <a:t>Duplicated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BC74E-0BC6-354A-9346-747575C85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09/01/2021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1781C-EE8A-0749-A7AE-0DCA7E2C6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3A668-A3B9-134F-A95B-E5A5BA9FE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612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80E2-5B3C-6A43-9BBD-1B6332125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ARQ Protocols: Automatic Repeat </a:t>
            </a:r>
            <a:r>
              <a:rPr lang="en-US" dirty="0" err="1"/>
              <a:t>reQuest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AA6B0-DE01-A34A-B8C5-160106F37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What can we do about it?</a:t>
            </a:r>
          </a:p>
          <a:p>
            <a:r>
              <a:rPr lang="en-US" dirty="0"/>
              <a:t>When a packet is dropped or corrupted, it needs to be </a:t>
            </a:r>
            <a:r>
              <a:rPr lang="en-US" b="1" dirty="0"/>
              <a:t>retransmitted </a:t>
            </a:r>
            <a:r>
              <a:rPr lang="en-US" dirty="0"/>
              <a:t>(repeated)</a:t>
            </a:r>
          </a:p>
          <a:p>
            <a:r>
              <a:rPr lang="en-US" dirty="0"/>
              <a:t>How does a sender know that it needs to retransmit?</a:t>
            </a:r>
          </a:p>
          <a:p>
            <a:pPr lvl="1"/>
            <a:r>
              <a:rPr lang="en-US" u="sng" dirty="0"/>
              <a:t>Feedback from the receiver</a:t>
            </a:r>
            <a:r>
              <a:rPr lang="en-US" dirty="0"/>
              <a:t>: </a:t>
            </a:r>
            <a:r>
              <a:rPr lang="en-US" b="1" dirty="0"/>
              <a:t>acknowledgments</a:t>
            </a:r>
            <a:r>
              <a:rPr lang="en-US" dirty="0"/>
              <a:t> (ACKs) that say what was received so far, or </a:t>
            </a:r>
            <a:r>
              <a:rPr lang="en-US" b="1" dirty="0"/>
              <a:t>negative acknowledgments </a:t>
            </a:r>
            <a:r>
              <a:rPr lang="en-US" dirty="0"/>
              <a:t>(NACKs) that say what has been missed</a:t>
            </a:r>
          </a:p>
          <a:p>
            <a:pPr lvl="1"/>
            <a:r>
              <a:rPr lang="en-US" u="sng" dirty="0"/>
              <a:t>Lack of feedback (</a:t>
            </a:r>
            <a:r>
              <a:rPr lang="en-US" b="1" u="sng" dirty="0"/>
              <a:t>timeout</a:t>
            </a:r>
            <a:r>
              <a:rPr lang="en-US" u="sng" dirty="0"/>
              <a:t>)</a:t>
            </a:r>
            <a:r>
              <a:rPr lang="en-US" dirty="0"/>
              <a:t>: if the sender doesn’t receive an acknowledgment after waiting “long enough” it can decide the packet was lost</a:t>
            </a:r>
          </a:p>
          <a:p>
            <a:r>
              <a:rPr lang="en-US" dirty="0"/>
              <a:t>How to identify duplicates/reordering?</a:t>
            </a:r>
          </a:p>
          <a:p>
            <a:pPr lvl="1"/>
            <a:r>
              <a:rPr lang="en-US" u="sng" dirty="0"/>
              <a:t>Sequence numbers</a:t>
            </a:r>
          </a:p>
          <a:p>
            <a:endParaRPr lang="en-US" dirty="0"/>
          </a:p>
          <a:p>
            <a:r>
              <a:rPr lang="en-US" dirty="0"/>
              <a:t>Classic reliable ARQ protocols:</a:t>
            </a:r>
          </a:p>
          <a:p>
            <a:pPr lvl="1"/>
            <a:r>
              <a:rPr lang="en-US" dirty="0"/>
              <a:t>Stop-and-wait</a:t>
            </a:r>
          </a:p>
          <a:p>
            <a:pPr lvl="1"/>
            <a:r>
              <a:rPr lang="en-US" dirty="0"/>
              <a:t>Go-Back-N</a:t>
            </a:r>
          </a:p>
          <a:p>
            <a:pPr lvl="1"/>
            <a:r>
              <a:rPr lang="en-US" dirty="0"/>
              <a:t>Selective Repeat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5E8C6-E952-E241-A4DF-EE10800E2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09/01/2021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AD676-B9A8-EA48-A925-F2E4020EF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F871A-C64F-FC49-950F-C03AF99BB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87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04A69-3CC1-9748-B026-8E2F77F06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Stop-and-Wait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3ADB7-8AEE-BE4A-B7EE-2205DDB80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47418"/>
            <a:ext cx="10972800" cy="4594476"/>
          </a:xfrm>
        </p:spPr>
        <p:txBody>
          <a:bodyPr/>
          <a:lstStyle/>
          <a:p>
            <a:r>
              <a:rPr lang="en-US" dirty="0">
                <a:solidFill>
                  <a:srgbClr val="0713FF"/>
                </a:solidFill>
              </a:rPr>
              <a:t>Stop-and-wait</a:t>
            </a:r>
            <a:r>
              <a:rPr lang="en-US" dirty="0"/>
              <a:t>: sender sends one packet, then waits for ACK from receiver</a:t>
            </a:r>
          </a:p>
          <a:p>
            <a:pPr lvl="1"/>
            <a:r>
              <a:rPr lang="en-US" dirty="0"/>
              <a:t>If ACK is received, move on and send next packet</a:t>
            </a:r>
          </a:p>
          <a:p>
            <a:pPr lvl="1"/>
            <a:r>
              <a:rPr lang="en-US" dirty="0"/>
              <a:t>If no ACK received before timeout, assume packet was lost and resend 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016C8-93E7-404B-9A02-83C6F5984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02/15/2021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F21FE-B9F7-7E41-AE2A-62B2F4920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TELCOM 2310: Lecture 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B5B19-4046-CA4F-9795-0D65EC1DB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357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E7D0-39B2-A64E-9DE2-C49919991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Stop-and-Wait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FD303-2117-C94C-8532-516646BD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09/01/2021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12BAF-1ECC-9D45-BCED-804F01CCD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2624E-3B5A-9C45-A79B-53B2E7B9C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14</a:t>
            </a:fld>
            <a:endParaRPr lang="en-US"/>
          </a:p>
        </p:txBody>
      </p:sp>
      <p:sp>
        <p:nvSpPr>
          <p:cNvPr id="9" name="Line 6">
            <a:extLst>
              <a:ext uri="{FF2B5EF4-FFF2-40B4-BE49-F238E27FC236}">
                <a16:creationId xmlns:a16="http://schemas.microsoft.com/office/drawing/2014/main" id="{DE0BC231-EF2E-C54E-97B6-9ECD1785AF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88318" y="1287319"/>
            <a:ext cx="12700" cy="47689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E7026CA8-4440-2145-BD93-1042D5920C5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052478" y="1287319"/>
            <a:ext cx="3178" cy="47689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8">
            <a:extLst>
              <a:ext uri="{FF2B5EF4-FFF2-40B4-BE49-F238E27FC236}">
                <a16:creationId xmlns:a16="http://schemas.microsoft.com/office/drawing/2014/main" id="{3452DE71-FF5D-8740-8399-BA32C0BC1DD7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1019" y="1439719"/>
            <a:ext cx="5367337" cy="533400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72B51300-E861-384C-B25F-4200BB4CBC4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01019" y="2049319"/>
            <a:ext cx="5367337" cy="533400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CC30122D-A413-AC43-900E-F1B81A4FED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1913" y="6006260"/>
            <a:ext cx="1228048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>
                <a:latin typeface="+mn-lt"/>
              </a:rPr>
              <a:t>Sender</a:t>
            </a:r>
          </a:p>
        </p:txBody>
      </p:sp>
      <p:sp>
        <p:nvSpPr>
          <p:cNvPr id="14" name="Text Box 12">
            <a:extLst>
              <a:ext uri="{FF2B5EF4-FFF2-40B4-BE49-F238E27FC236}">
                <a16:creationId xmlns:a16="http://schemas.microsoft.com/office/drawing/2014/main" id="{0DDD915C-0D75-8747-8ADB-2011993CE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8832" y="6006260"/>
            <a:ext cx="1468048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 dirty="0">
                <a:latin typeface="+mn-lt"/>
              </a:rPr>
              <a:t>Receiver</a:t>
            </a:r>
          </a:p>
        </p:txBody>
      </p:sp>
      <p:sp>
        <p:nvSpPr>
          <p:cNvPr id="15" name="Line 17">
            <a:extLst>
              <a:ext uri="{FF2B5EF4-FFF2-40B4-BE49-F238E27FC236}">
                <a16:creationId xmlns:a16="http://schemas.microsoft.com/office/drawing/2014/main" id="{27950239-9159-3148-9D1F-67BCBB730495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1020" y="2658919"/>
            <a:ext cx="3598318" cy="447615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20">
            <a:extLst>
              <a:ext uri="{FF2B5EF4-FFF2-40B4-BE49-F238E27FC236}">
                <a16:creationId xmlns:a16="http://schemas.microsoft.com/office/drawing/2014/main" id="{4E31B010-E759-084A-8C5E-338F45CFA6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8138" y="1144444"/>
            <a:ext cx="1637179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dirty="0">
                <a:latin typeface="Tahoma" charset="0"/>
              </a:rPr>
              <a:t>send pkt 0</a:t>
            </a:r>
          </a:p>
        </p:txBody>
      </p:sp>
      <p:sp>
        <p:nvSpPr>
          <p:cNvPr id="19" name="Line 50">
            <a:extLst>
              <a:ext uri="{FF2B5EF4-FFF2-40B4-BE49-F238E27FC236}">
                <a16:creationId xmlns:a16="http://schemas.microsoft.com/office/drawing/2014/main" id="{0D4F90C5-01C4-BF41-AD5F-84F3BCA63F3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86731" y="4087670"/>
            <a:ext cx="5367338" cy="533400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F5A183-1D54-9D43-9E86-D54330F78860}"/>
              </a:ext>
            </a:extLst>
          </p:cNvPr>
          <p:cNvSpPr/>
          <p:nvPr/>
        </p:nvSpPr>
        <p:spPr>
          <a:xfrm>
            <a:off x="9082856" y="1754044"/>
            <a:ext cx="607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Wingdings"/>
                <a:ea typeface="Wingdings"/>
                <a:cs typeface="Wingdings"/>
              </a:rPr>
              <a:t>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CB6CA4-6D6E-754C-8CD4-834DD7F10375}"/>
              </a:ext>
            </a:extLst>
          </p:cNvPr>
          <p:cNvSpPr/>
          <p:nvPr/>
        </p:nvSpPr>
        <p:spPr>
          <a:xfrm>
            <a:off x="7162518" y="2876034"/>
            <a:ext cx="5657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FF0000"/>
                </a:solidFill>
                <a:latin typeface="Wingdings"/>
                <a:ea typeface="Wingdings"/>
                <a:cs typeface="Wingdings"/>
              </a:rPr>
              <a:t>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3C517E-B3D4-F346-9324-389F1E08F955}"/>
              </a:ext>
            </a:extLst>
          </p:cNvPr>
          <p:cNvSpPr txBox="1"/>
          <p:nvPr/>
        </p:nvSpPr>
        <p:spPr>
          <a:xfrm>
            <a:off x="5804456" y="1982644"/>
            <a:ext cx="646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ack</a:t>
            </a:r>
          </a:p>
        </p:txBody>
      </p:sp>
      <p:sp>
        <p:nvSpPr>
          <p:cNvPr id="25" name="Text Box 20">
            <a:extLst>
              <a:ext uri="{FF2B5EF4-FFF2-40B4-BE49-F238E27FC236}">
                <a16:creationId xmlns:a16="http://schemas.microsoft.com/office/drawing/2014/main" id="{219D233D-DEE2-C84F-899C-855A841F24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384" y="2367763"/>
            <a:ext cx="1607016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dirty="0">
                <a:latin typeface="Tahoma" charset="0"/>
              </a:rPr>
              <a:t>send pkt 1</a:t>
            </a:r>
          </a:p>
        </p:txBody>
      </p:sp>
      <p:sp>
        <p:nvSpPr>
          <p:cNvPr id="26" name="Text Box 20">
            <a:extLst>
              <a:ext uri="{FF2B5EF4-FFF2-40B4-BE49-F238E27FC236}">
                <a16:creationId xmlns:a16="http://schemas.microsoft.com/office/drawing/2014/main" id="{B2C5DFBE-D5B4-574A-B50B-CA90253E5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4601" y="3871842"/>
            <a:ext cx="2166662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dirty="0">
                <a:latin typeface="Tahoma" charset="0"/>
              </a:rPr>
              <a:t>re-send pkt 1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BCDCCA34-A170-AF4F-A6DA-F0144D8838F4}"/>
              </a:ext>
            </a:extLst>
          </p:cNvPr>
          <p:cNvSpPr/>
          <p:nvPr/>
        </p:nvSpPr>
        <p:spPr>
          <a:xfrm>
            <a:off x="3395317" y="2658919"/>
            <a:ext cx="275539" cy="1428751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 Box 20">
            <a:extLst>
              <a:ext uri="{FF2B5EF4-FFF2-40B4-BE49-F238E27FC236}">
                <a16:creationId xmlns:a16="http://schemas.microsoft.com/office/drawing/2014/main" id="{2EEC012F-2B4D-8245-85A9-0609608CF9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960" y="3106075"/>
            <a:ext cx="1607016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dirty="0">
                <a:solidFill>
                  <a:srgbClr val="C00000"/>
                </a:solidFill>
                <a:latin typeface="Tahoma" charset="0"/>
              </a:rPr>
              <a:t>timeout</a:t>
            </a:r>
          </a:p>
        </p:txBody>
      </p:sp>
      <p:sp>
        <p:nvSpPr>
          <p:cNvPr id="30" name="Line 50">
            <a:extLst>
              <a:ext uri="{FF2B5EF4-FFF2-40B4-BE49-F238E27FC236}">
                <a16:creationId xmlns:a16="http://schemas.microsoft.com/office/drawing/2014/main" id="{20BBE6DE-FBCD-754C-A313-518C007C6B38}"/>
              </a:ext>
            </a:extLst>
          </p:cNvPr>
          <p:cNvSpPr>
            <a:spLocks noChangeShapeType="1"/>
          </p:cNvSpPr>
          <p:nvPr/>
        </p:nvSpPr>
        <p:spPr bwMode="auto">
          <a:xfrm>
            <a:off x="3726324" y="5269344"/>
            <a:ext cx="5367338" cy="533400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Text Box 20">
            <a:extLst>
              <a:ext uri="{FF2B5EF4-FFF2-40B4-BE49-F238E27FC236}">
                <a16:creationId xmlns:a16="http://schemas.microsoft.com/office/drawing/2014/main" id="{27E79D98-DD69-F24B-899A-C34D6DA295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6813" y="4984231"/>
            <a:ext cx="1607016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dirty="0">
                <a:latin typeface="Tahoma" charset="0"/>
              </a:rPr>
              <a:t>send pkt 2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297D470-76C3-5047-914D-1BAE035AF9F4}"/>
              </a:ext>
            </a:extLst>
          </p:cNvPr>
          <p:cNvGrpSpPr/>
          <p:nvPr/>
        </p:nvGrpSpPr>
        <p:grpSpPr>
          <a:xfrm>
            <a:off x="3685141" y="4582518"/>
            <a:ext cx="5367337" cy="627809"/>
            <a:chOff x="3685141" y="4582518"/>
            <a:chExt cx="5367337" cy="627809"/>
          </a:xfrm>
        </p:grpSpPr>
        <p:sp>
          <p:nvSpPr>
            <p:cNvPr id="29" name="Line 9">
              <a:extLst>
                <a:ext uri="{FF2B5EF4-FFF2-40B4-BE49-F238E27FC236}">
                  <a16:creationId xmlns:a16="http://schemas.microsoft.com/office/drawing/2014/main" id="{F440E6FD-04BC-3E4D-9D2A-A06C37B752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85141" y="4676927"/>
              <a:ext cx="5367337" cy="533400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17D3552-486C-4A4E-837E-464F677401FC}"/>
                </a:ext>
              </a:extLst>
            </p:cNvPr>
            <p:cNvSpPr txBox="1"/>
            <p:nvPr/>
          </p:nvSpPr>
          <p:spPr>
            <a:xfrm>
              <a:off x="5685068" y="4582518"/>
              <a:ext cx="646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082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19" grpId="0" animBg="1"/>
      <p:bldP spid="21" grpId="0"/>
      <p:bldP spid="22" grpId="0"/>
      <p:bldP spid="23" grpId="0"/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E7D0-39B2-A64E-9DE2-C49919991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Stop-and-Wait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FD303-2117-C94C-8532-516646BD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09/01/2021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12BAF-1ECC-9D45-BCED-804F01CCD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2624E-3B5A-9C45-A79B-53B2E7B9C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15</a:t>
            </a:fld>
            <a:endParaRPr lang="en-US"/>
          </a:p>
        </p:txBody>
      </p:sp>
      <p:sp>
        <p:nvSpPr>
          <p:cNvPr id="9" name="Line 6">
            <a:extLst>
              <a:ext uri="{FF2B5EF4-FFF2-40B4-BE49-F238E27FC236}">
                <a16:creationId xmlns:a16="http://schemas.microsoft.com/office/drawing/2014/main" id="{DE0BC231-EF2E-C54E-97B6-9ECD1785AF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88318" y="1287319"/>
            <a:ext cx="12700" cy="47689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E7026CA8-4440-2145-BD93-1042D5920C5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052478" y="1287319"/>
            <a:ext cx="3178" cy="47689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8">
            <a:extLst>
              <a:ext uri="{FF2B5EF4-FFF2-40B4-BE49-F238E27FC236}">
                <a16:creationId xmlns:a16="http://schemas.microsoft.com/office/drawing/2014/main" id="{3452DE71-FF5D-8740-8399-BA32C0BC1DD7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1019" y="1439719"/>
            <a:ext cx="5367337" cy="533400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72B51300-E861-384C-B25F-4200BB4CBC4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13311" y="2049319"/>
            <a:ext cx="3855044" cy="400110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CC30122D-A413-AC43-900E-F1B81A4FED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1913" y="6006260"/>
            <a:ext cx="1228048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>
                <a:latin typeface="+mn-lt"/>
              </a:rPr>
              <a:t>Sender</a:t>
            </a:r>
          </a:p>
        </p:txBody>
      </p:sp>
      <p:sp>
        <p:nvSpPr>
          <p:cNvPr id="14" name="Text Box 12">
            <a:extLst>
              <a:ext uri="{FF2B5EF4-FFF2-40B4-BE49-F238E27FC236}">
                <a16:creationId xmlns:a16="http://schemas.microsoft.com/office/drawing/2014/main" id="{0DDD915C-0D75-8747-8ADB-2011993CE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8832" y="6006260"/>
            <a:ext cx="1468048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 dirty="0">
                <a:latin typeface="+mn-lt"/>
              </a:rPr>
              <a:t>Receiver</a:t>
            </a:r>
          </a:p>
        </p:txBody>
      </p:sp>
      <p:sp>
        <p:nvSpPr>
          <p:cNvPr id="16" name="Text Box 20">
            <a:extLst>
              <a:ext uri="{FF2B5EF4-FFF2-40B4-BE49-F238E27FC236}">
                <a16:creationId xmlns:a16="http://schemas.microsoft.com/office/drawing/2014/main" id="{4E31B010-E759-084A-8C5E-338F45CFA6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8138" y="1144444"/>
            <a:ext cx="1637179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dirty="0">
                <a:latin typeface="Tahoma" charset="0"/>
              </a:rPr>
              <a:t>send pkt 0</a:t>
            </a:r>
          </a:p>
        </p:txBody>
      </p:sp>
      <p:sp>
        <p:nvSpPr>
          <p:cNvPr id="19" name="Line 50">
            <a:extLst>
              <a:ext uri="{FF2B5EF4-FFF2-40B4-BE49-F238E27FC236}">
                <a16:creationId xmlns:a16="http://schemas.microsoft.com/office/drawing/2014/main" id="{0D4F90C5-01C4-BF41-AD5F-84F3BCA63F3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86731" y="4087670"/>
            <a:ext cx="5367338" cy="533400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F5A183-1D54-9D43-9E86-D54330F78860}"/>
              </a:ext>
            </a:extLst>
          </p:cNvPr>
          <p:cNvSpPr/>
          <p:nvPr/>
        </p:nvSpPr>
        <p:spPr>
          <a:xfrm>
            <a:off x="9082856" y="1754044"/>
            <a:ext cx="607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Wingdings"/>
                <a:ea typeface="Wingdings"/>
                <a:cs typeface="Wingdings"/>
              </a:rPr>
              <a:t>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CB6CA4-6D6E-754C-8CD4-834DD7F10375}"/>
              </a:ext>
            </a:extLst>
          </p:cNvPr>
          <p:cNvSpPr/>
          <p:nvPr/>
        </p:nvSpPr>
        <p:spPr>
          <a:xfrm>
            <a:off x="4900277" y="2247230"/>
            <a:ext cx="5657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FF0000"/>
                </a:solidFill>
                <a:latin typeface="Wingdings"/>
                <a:ea typeface="Wingdings"/>
                <a:cs typeface="Wingdings"/>
              </a:rPr>
              <a:t>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3C517E-B3D4-F346-9324-389F1E08F955}"/>
              </a:ext>
            </a:extLst>
          </p:cNvPr>
          <p:cNvSpPr txBox="1"/>
          <p:nvPr/>
        </p:nvSpPr>
        <p:spPr>
          <a:xfrm>
            <a:off x="5804456" y="1982644"/>
            <a:ext cx="646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ack</a:t>
            </a:r>
          </a:p>
        </p:txBody>
      </p:sp>
      <p:sp>
        <p:nvSpPr>
          <p:cNvPr id="26" name="Text Box 20">
            <a:extLst>
              <a:ext uri="{FF2B5EF4-FFF2-40B4-BE49-F238E27FC236}">
                <a16:creationId xmlns:a16="http://schemas.microsoft.com/office/drawing/2014/main" id="{B2C5DFBE-D5B4-574A-B50B-CA90253E5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4601" y="3871842"/>
            <a:ext cx="2166662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dirty="0">
                <a:latin typeface="Tahoma" charset="0"/>
              </a:rPr>
              <a:t>send pkt 1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BCDCCA34-A170-AF4F-A6DA-F0144D8838F4}"/>
              </a:ext>
            </a:extLst>
          </p:cNvPr>
          <p:cNvSpPr/>
          <p:nvPr/>
        </p:nvSpPr>
        <p:spPr>
          <a:xfrm>
            <a:off x="3395317" y="1473037"/>
            <a:ext cx="275539" cy="1428751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 Box 20">
            <a:extLst>
              <a:ext uri="{FF2B5EF4-FFF2-40B4-BE49-F238E27FC236}">
                <a16:creationId xmlns:a16="http://schemas.microsoft.com/office/drawing/2014/main" id="{2EEC012F-2B4D-8245-85A9-0609608CF9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4073" y="1946726"/>
            <a:ext cx="1607016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dirty="0">
                <a:solidFill>
                  <a:srgbClr val="C00000"/>
                </a:solidFill>
                <a:latin typeface="Tahoma" charset="0"/>
              </a:rPr>
              <a:t>timeout</a:t>
            </a:r>
          </a:p>
        </p:txBody>
      </p:sp>
      <p:sp>
        <p:nvSpPr>
          <p:cNvPr id="30" name="Line 50">
            <a:extLst>
              <a:ext uri="{FF2B5EF4-FFF2-40B4-BE49-F238E27FC236}">
                <a16:creationId xmlns:a16="http://schemas.microsoft.com/office/drawing/2014/main" id="{20BBE6DE-FBCD-754C-A313-518C007C6B38}"/>
              </a:ext>
            </a:extLst>
          </p:cNvPr>
          <p:cNvSpPr>
            <a:spLocks noChangeShapeType="1"/>
          </p:cNvSpPr>
          <p:nvPr/>
        </p:nvSpPr>
        <p:spPr bwMode="auto">
          <a:xfrm>
            <a:off x="3726324" y="5269344"/>
            <a:ext cx="5367338" cy="533400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Text Box 20">
            <a:extLst>
              <a:ext uri="{FF2B5EF4-FFF2-40B4-BE49-F238E27FC236}">
                <a16:creationId xmlns:a16="http://schemas.microsoft.com/office/drawing/2014/main" id="{27E79D98-DD69-F24B-899A-C34D6DA295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6813" y="4984231"/>
            <a:ext cx="1607016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dirty="0">
                <a:latin typeface="Tahoma" charset="0"/>
              </a:rPr>
              <a:t>send pkt 2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297D470-76C3-5047-914D-1BAE035AF9F4}"/>
              </a:ext>
            </a:extLst>
          </p:cNvPr>
          <p:cNvGrpSpPr/>
          <p:nvPr/>
        </p:nvGrpSpPr>
        <p:grpSpPr>
          <a:xfrm>
            <a:off x="3685141" y="4582518"/>
            <a:ext cx="5367337" cy="627809"/>
            <a:chOff x="3685141" y="4582518"/>
            <a:chExt cx="5367337" cy="627809"/>
          </a:xfrm>
        </p:grpSpPr>
        <p:sp>
          <p:nvSpPr>
            <p:cNvPr id="29" name="Line 9">
              <a:extLst>
                <a:ext uri="{FF2B5EF4-FFF2-40B4-BE49-F238E27FC236}">
                  <a16:creationId xmlns:a16="http://schemas.microsoft.com/office/drawing/2014/main" id="{F440E6FD-04BC-3E4D-9D2A-A06C37B752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85141" y="4676927"/>
              <a:ext cx="5367337" cy="533400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17D3552-486C-4A4E-837E-464F677401FC}"/>
                </a:ext>
              </a:extLst>
            </p:cNvPr>
            <p:cNvSpPr txBox="1"/>
            <p:nvPr/>
          </p:nvSpPr>
          <p:spPr>
            <a:xfrm>
              <a:off x="5685068" y="4582518"/>
              <a:ext cx="646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ack</a:t>
              </a:r>
            </a:p>
          </p:txBody>
        </p:sp>
      </p:grpSp>
      <p:sp>
        <p:nvSpPr>
          <p:cNvPr id="28" name="Line 50">
            <a:extLst>
              <a:ext uri="{FF2B5EF4-FFF2-40B4-BE49-F238E27FC236}">
                <a16:creationId xmlns:a16="http://schemas.microsoft.com/office/drawing/2014/main" id="{DFE33A47-71D8-234F-811C-37C10D64B93D}"/>
              </a:ext>
            </a:extLst>
          </p:cNvPr>
          <p:cNvSpPr>
            <a:spLocks noChangeShapeType="1"/>
          </p:cNvSpPr>
          <p:nvPr/>
        </p:nvSpPr>
        <p:spPr bwMode="auto">
          <a:xfrm>
            <a:off x="3710539" y="2925602"/>
            <a:ext cx="5367338" cy="533400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Text Box 20">
            <a:extLst>
              <a:ext uri="{FF2B5EF4-FFF2-40B4-BE49-F238E27FC236}">
                <a16:creationId xmlns:a16="http://schemas.microsoft.com/office/drawing/2014/main" id="{2B658CAA-E127-344F-BE36-A8F9FD7C28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7067" y="2725817"/>
            <a:ext cx="2166662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dirty="0">
                <a:latin typeface="Tahoma" charset="0"/>
              </a:rPr>
              <a:t>re-send pkt 0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A30D4C3-6FC2-0C41-AF26-85E0F5C2C9C4}"/>
              </a:ext>
            </a:extLst>
          </p:cNvPr>
          <p:cNvGrpSpPr/>
          <p:nvPr/>
        </p:nvGrpSpPr>
        <p:grpSpPr>
          <a:xfrm>
            <a:off x="3680373" y="3406165"/>
            <a:ext cx="5367337" cy="627809"/>
            <a:chOff x="3685141" y="4582518"/>
            <a:chExt cx="5367337" cy="627809"/>
          </a:xfrm>
        </p:grpSpPr>
        <p:sp>
          <p:nvSpPr>
            <p:cNvPr id="36" name="Line 9">
              <a:extLst>
                <a:ext uri="{FF2B5EF4-FFF2-40B4-BE49-F238E27FC236}">
                  <a16:creationId xmlns:a16="http://schemas.microsoft.com/office/drawing/2014/main" id="{1EA731D8-7B18-7941-B629-02B68F567F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85141" y="4676927"/>
              <a:ext cx="5367337" cy="533400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7178171-807F-F945-98BD-77A57A399808}"/>
                </a:ext>
              </a:extLst>
            </p:cNvPr>
            <p:cNvSpPr txBox="1"/>
            <p:nvPr/>
          </p:nvSpPr>
          <p:spPr>
            <a:xfrm>
              <a:off x="5685068" y="4582518"/>
              <a:ext cx="646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ack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ED47A23-F80F-2841-BBAF-7D09570386DD}"/>
              </a:ext>
            </a:extLst>
          </p:cNvPr>
          <p:cNvSpPr txBox="1"/>
          <p:nvPr/>
        </p:nvSpPr>
        <p:spPr>
          <a:xfrm>
            <a:off x="9093662" y="3248997"/>
            <a:ext cx="3098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discard duplicate pkt 0</a:t>
            </a:r>
          </a:p>
        </p:txBody>
      </p:sp>
    </p:spTree>
    <p:extLst>
      <p:ext uri="{BB962C8B-B14F-4D97-AF65-F5344CB8AC3E}">
        <p14:creationId xmlns:p14="http://schemas.microsoft.com/office/powerpoint/2010/main" val="412352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9" grpId="0" animBg="1"/>
      <p:bldP spid="21" grpId="0"/>
      <p:bldP spid="22" grpId="0"/>
      <p:bldP spid="23" grpId="0"/>
      <p:bldP spid="30" grpId="0" animBg="1"/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E7D0-39B2-A64E-9DE2-C49919991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Stop-and-Wait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FD303-2117-C94C-8532-516646BD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09/01/2021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12BAF-1ECC-9D45-BCED-804F01CCD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2624E-3B5A-9C45-A79B-53B2E7B9C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16</a:t>
            </a:fld>
            <a:endParaRPr lang="en-US"/>
          </a:p>
        </p:txBody>
      </p:sp>
      <p:sp>
        <p:nvSpPr>
          <p:cNvPr id="9" name="Line 6">
            <a:extLst>
              <a:ext uri="{FF2B5EF4-FFF2-40B4-BE49-F238E27FC236}">
                <a16:creationId xmlns:a16="http://schemas.microsoft.com/office/drawing/2014/main" id="{DE0BC231-EF2E-C54E-97B6-9ECD1785AF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88318" y="1287319"/>
            <a:ext cx="12700" cy="47689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E7026CA8-4440-2145-BD93-1042D5920C5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052478" y="1287319"/>
            <a:ext cx="3178" cy="47689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8">
            <a:extLst>
              <a:ext uri="{FF2B5EF4-FFF2-40B4-BE49-F238E27FC236}">
                <a16:creationId xmlns:a16="http://schemas.microsoft.com/office/drawing/2014/main" id="{3452DE71-FF5D-8740-8399-BA32C0BC1DD7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1019" y="1439719"/>
            <a:ext cx="5367337" cy="533400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72B51300-E861-384C-B25F-4200BB4CBC4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15518" y="2049318"/>
            <a:ext cx="5352837" cy="1661343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CC30122D-A413-AC43-900E-F1B81A4FED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1913" y="6006260"/>
            <a:ext cx="1228048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>
                <a:latin typeface="+mn-lt"/>
              </a:rPr>
              <a:t>Sender</a:t>
            </a:r>
          </a:p>
        </p:txBody>
      </p:sp>
      <p:sp>
        <p:nvSpPr>
          <p:cNvPr id="14" name="Text Box 12">
            <a:extLst>
              <a:ext uri="{FF2B5EF4-FFF2-40B4-BE49-F238E27FC236}">
                <a16:creationId xmlns:a16="http://schemas.microsoft.com/office/drawing/2014/main" id="{0DDD915C-0D75-8747-8ADB-2011993CE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8832" y="6006260"/>
            <a:ext cx="1468048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 dirty="0">
                <a:latin typeface="+mn-lt"/>
              </a:rPr>
              <a:t>Receiver</a:t>
            </a:r>
          </a:p>
        </p:txBody>
      </p:sp>
      <p:sp>
        <p:nvSpPr>
          <p:cNvPr id="16" name="Text Box 20">
            <a:extLst>
              <a:ext uri="{FF2B5EF4-FFF2-40B4-BE49-F238E27FC236}">
                <a16:creationId xmlns:a16="http://schemas.microsoft.com/office/drawing/2014/main" id="{4E31B010-E759-084A-8C5E-338F45CFA6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8138" y="1144444"/>
            <a:ext cx="1637179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dirty="0">
                <a:latin typeface="Tahoma" charset="0"/>
              </a:rPr>
              <a:t>send pkt 0</a:t>
            </a:r>
          </a:p>
        </p:txBody>
      </p:sp>
      <p:sp>
        <p:nvSpPr>
          <p:cNvPr id="19" name="Line 50">
            <a:extLst>
              <a:ext uri="{FF2B5EF4-FFF2-40B4-BE49-F238E27FC236}">
                <a16:creationId xmlns:a16="http://schemas.microsoft.com/office/drawing/2014/main" id="{0D4F90C5-01C4-BF41-AD5F-84F3BCA63F3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86731" y="3773340"/>
            <a:ext cx="5367338" cy="533400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F5A183-1D54-9D43-9E86-D54330F78860}"/>
              </a:ext>
            </a:extLst>
          </p:cNvPr>
          <p:cNvSpPr/>
          <p:nvPr/>
        </p:nvSpPr>
        <p:spPr>
          <a:xfrm>
            <a:off x="9082856" y="1754044"/>
            <a:ext cx="607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Wingdings"/>
                <a:ea typeface="Wingdings"/>
                <a:cs typeface="Wingdings"/>
              </a:rPr>
              <a:t>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3C517E-B3D4-F346-9324-389F1E08F955}"/>
              </a:ext>
            </a:extLst>
          </p:cNvPr>
          <p:cNvSpPr txBox="1"/>
          <p:nvPr/>
        </p:nvSpPr>
        <p:spPr>
          <a:xfrm>
            <a:off x="6326706" y="2322710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ack 0</a:t>
            </a:r>
          </a:p>
        </p:txBody>
      </p:sp>
      <p:sp>
        <p:nvSpPr>
          <p:cNvPr id="26" name="Text Box 20">
            <a:extLst>
              <a:ext uri="{FF2B5EF4-FFF2-40B4-BE49-F238E27FC236}">
                <a16:creationId xmlns:a16="http://schemas.microsoft.com/office/drawing/2014/main" id="{B2C5DFBE-D5B4-574A-B50B-CA90253E5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4601" y="3400343"/>
            <a:ext cx="2166662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dirty="0">
                <a:latin typeface="Tahoma" charset="0"/>
              </a:rPr>
              <a:t>send pkt 1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BCDCCA34-A170-AF4F-A6DA-F0144D8838F4}"/>
              </a:ext>
            </a:extLst>
          </p:cNvPr>
          <p:cNvSpPr/>
          <p:nvPr/>
        </p:nvSpPr>
        <p:spPr>
          <a:xfrm>
            <a:off x="3395317" y="1473037"/>
            <a:ext cx="275539" cy="1428751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 Box 20">
            <a:extLst>
              <a:ext uri="{FF2B5EF4-FFF2-40B4-BE49-F238E27FC236}">
                <a16:creationId xmlns:a16="http://schemas.microsoft.com/office/drawing/2014/main" id="{2EEC012F-2B4D-8245-85A9-0609608CF9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4073" y="1946726"/>
            <a:ext cx="1607016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dirty="0">
                <a:solidFill>
                  <a:srgbClr val="C00000"/>
                </a:solidFill>
                <a:latin typeface="Tahoma" charset="0"/>
              </a:rPr>
              <a:t>timeout</a:t>
            </a:r>
          </a:p>
        </p:txBody>
      </p:sp>
      <p:sp>
        <p:nvSpPr>
          <p:cNvPr id="30" name="Line 50">
            <a:extLst>
              <a:ext uri="{FF2B5EF4-FFF2-40B4-BE49-F238E27FC236}">
                <a16:creationId xmlns:a16="http://schemas.microsoft.com/office/drawing/2014/main" id="{20BBE6DE-FBCD-754C-A313-518C007C6B38}"/>
              </a:ext>
            </a:extLst>
          </p:cNvPr>
          <p:cNvSpPr>
            <a:spLocks noChangeShapeType="1"/>
          </p:cNvSpPr>
          <p:nvPr/>
        </p:nvSpPr>
        <p:spPr bwMode="auto">
          <a:xfrm>
            <a:off x="3726324" y="4997873"/>
            <a:ext cx="5367338" cy="533400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Text Box 20">
            <a:extLst>
              <a:ext uri="{FF2B5EF4-FFF2-40B4-BE49-F238E27FC236}">
                <a16:creationId xmlns:a16="http://schemas.microsoft.com/office/drawing/2014/main" id="{27E79D98-DD69-F24B-899A-C34D6DA295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6813" y="4812776"/>
            <a:ext cx="1607016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dirty="0">
                <a:latin typeface="Tahoma" charset="0"/>
              </a:rPr>
              <a:t>send pkt 2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297D470-76C3-5047-914D-1BAE035AF9F4}"/>
              </a:ext>
            </a:extLst>
          </p:cNvPr>
          <p:cNvGrpSpPr/>
          <p:nvPr/>
        </p:nvGrpSpPr>
        <p:grpSpPr>
          <a:xfrm>
            <a:off x="3685141" y="4282476"/>
            <a:ext cx="5367337" cy="627809"/>
            <a:chOff x="3685141" y="4582518"/>
            <a:chExt cx="5367337" cy="627809"/>
          </a:xfrm>
        </p:grpSpPr>
        <p:sp>
          <p:nvSpPr>
            <p:cNvPr id="29" name="Line 9">
              <a:extLst>
                <a:ext uri="{FF2B5EF4-FFF2-40B4-BE49-F238E27FC236}">
                  <a16:creationId xmlns:a16="http://schemas.microsoft.com/office/drawing/2014/main" id="{F440E6FD-04BC-3E4D-9D2A-A06C37B752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85141" y="4676927"/>
              <a:ext cx="5367337" cy="533400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17D3552-486C-4A4E-837E-464F677401FC}"/>
                </a:ext>
              </a:extLst>
            </p:cNvPr>
            <p:cNvSpPr txBox="1"/>
            <p:nvPr/>
          </p:nvSpPr>
          <p:spPr>
            <a:xfrm>
              <a:off x="5685068" y="4582518"/>
              <a:ext cx="8258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ack 1</a:t>
              </a:r>
            </a:p>
          </p:txBody>
        </p:sp>
      </p:grpSp>
      <p:sp>
        <p:nvSpPr>
          <p:cNvPr id="28" name="Line 50">
            <a:extLst>
              <a:ext uri="{FF2B5EF4-FFF2-40B4-BE49-F238E27FC236}">
                <a16:creationId xmlns:a16="http://schemas.microsoft.com/office/drawing/2014/main" id="{DFE33A47-71D8-234F-811C-37C10D64B93D}"/>
              </a:ext>
            </a:extLst>
          </p:cNvPr>
          <p:cNvSpPr>
            <a:spLocks noChangeShapeType="1"/>
          </p:cNvSpPr>
          <p:nvPr/>
        </p:nvSpPr>
        <p:spPr bwMode="auto">
          <a:xfrm>
            <a:off x="3710539" y="2925602"/>
            <a:ext cx="5367338" cy="533400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Text Box 20">
            <a:extLst>
              <a:ext uri="{FF2B5EF4-FFF2-40B4-BE49-F238E27FC236}">
                <a16:creationId xmlns:a16="http://schemas.microsoft.com/office/drawing/2014/main" id="{2B658CAA-E127-344F-BE36-A8F9FD7C28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7067" y="2725817"/>
            <a:ext cx="2166662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dirty="0">
                <a:latin typeface="Tahoma" charset="0"/>
              </a:rPr>
              <a:t>re-send pkt 0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A30D4C3-6FC2-0C41-AF26-85E0F5C2C9C4}"/>
              </a:ext>
            </a:extLst>
          </p:cNvPr>
          <p:cNvGrpSpPr/>
          <p:nvPr/>
        </p:nvGrpSpPr>
        <p:grpSpPr>
          <a:xfrm>
            <a:off x="3661424" y="3406165"/>
            <a:ext cx="5386286" cy="862551"/>
            <a:chOff x="3666192" y="4582518"/>
            <a:chExt cx="5386286" cy="862551"/>
          </a:xfrm>
        </p:grpSpPr>
        <p:sp>
          <p:nvSpPr>
            <p:cNvPr id="36" name="Line 9">
              <a:extLst>
                <a:ext uri="{FF2B5EF4-FFF2-40B4-BE49-F238E27FC236}">
                  <a16:creationId xmlns:a16="http://schemas.microsoft.com/office/drawing/2014/main" id="{1EA731D8-7B18-7941-B629-02B68F567F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66192" y="4676926"/>
              <a:ext cx="5386286" cy="768143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7178171-807F-F945-98BD-77A57A399808}"/>
                </a:ext>
              </a:extLst>
            </p:cNvPr>
            <p:cNvSpPr txBox="1"/>
            <p:nvPr/>
          </p:nvSpPr>
          <p:spPr>
            <a:xfrm>
              <a:off x="5699356" y="4582518"/>
              <a:ext cx="8258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ack 0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ED47A23-F80F-2841-BBAF-7D09570386DD}"/>
              </a:ext>
            </a:extLst>
          </p:cNvPr>
          <p:cNvSpPr txBox="1"/>
          <p:nvPr/>
        </p:nvSpPr>
        <p:spPr>
          <a:xfrm>
            <a:off x="9093662" y="3248997"/>
            <a:ext cx="3098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discard duplicate pkt 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A92AF6-A64F-5345-8638-277D73791025}"/>
              </a:ext>
            </a:extLst>
          </p:cNvPr>
          <p:cNvSpPr txBox="1"/>
          <p:nvPr/>
        </p:nvSpPr>
        <p:spPr>
          <a:xfrm>
            <a:off x="448276" y="4029294"/>
            <a:ext cx="3098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discard duplicate ACK 0</a:t>
            </a:r>
          </a:p>
        </p:txBody>
      </p:sp>
      <p:sp>
        <p:nvSpPr>
          <p:cNvPr id="39" name="Line 9">
            <a:extLst>
              <a:ext uri="{FF2B5EF4-FFF2-40B4-BE49-F238E27FC236}">
                <a16:creationId xmlns:a16="http://schemas.microsoft.com/office/drawing/2014/main" id="{C6947504-3AB7-D34D-B799-3C31EDFA8C6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99642" y="2075274"/>
            <a:ext cx="1423253" cy="433899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8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9" grpId="0" animBg="1"/>
      <p:bldP spid="21" grpId="0"/>
      <p:bldP spid="23" grpId="0"/>
      <p:bldP spid="30" grpId="0" animBg="1"/>
      <p:bldP spid="28" grpId="0" animBg="1"/>
      <p:bldP spid="3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2CC0-FDA8-9A42-B857-F6D93BB1F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Stop-and-Wait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8F4EB-5910-4244-A4F0-F96BCFE57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Stop-and-Wait is a correct protocol…but is it good?</a:t>
            </a:r>
          </a:p>
          <a:p>
            <a:endParaRPr lang="en-US" dirty="0"/>
          </a:p>
          <a:p>
            <a:r>
              <a:rPr lang="en-US" dirty="0"/>
              <a:t>What does “good” mean here? (consider a file transfer application)</a:t>
            </a:r>
          </a:p>
          <a:p>
            <a:pPr lvl="1"/>
            <a:r>
              <a:rPr lang="en-US" dirty="0"/>
              <a:t>Low total transfer time (measured in seconds)</a:t>
            </a:r>
          </a:p>
          <a:p>
            <a:pPr lvl="1"/>
            <a:r>
              <a:rPr lang="en-US" dirty="0"/>
              <a:t>High transfer rate, or </a:t>
            </a:r>
            <a:r>
              <a:rPr lang="en-US" i="1" dirty="0"/>
              <a:t>throughput</a:t>
            </a:r>
            <a:r>
              <a:rPr lang="en-US" dirty="0"/>
              <a:t> (measured in bits/second)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3D6FA-E20C-BC4F-86F5-0588FBAD4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09/01/2021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93BD4-5F22-B34F-9410-24A7298B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ABFE91-19CC-9A48-AD92-600EF4115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33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2CC0-FDA8-9A42-B857-F6D93BB1F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Stop-and-Wait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D8F4EB-5910-4244-A4F0-F96BCFE57A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How can we calculate total transfer time?</a:t>
                </a:r>
              </a:p>
              <a:p>
                <a:r>
                  <a:rPr lang="en-US" dirty="0"/>
                  <a:t>Under ideal circumstances, 2 major components of network delay:</a:t>
                </a:r>
              </a:p>
              <a:p>
                <a:pPr lvl="1"/>
                <a:r>
                  <a:rPr lang="en-US" dirty="0">
                    <a:solidFill>
                      <a:srgbClr val="0713FF"/>
                    </a:solidFill>
                  </a:rPr>
                  <a:t>Transmission delay</a:t>
                </a:r>
                <a:r>
                  <a:rPr lang="en-US" dirty="0"/>
                  <a:t>: time to “push” all the bits in a packet onto the communication link</a:t>
                </a:r>
              </a:p>
              <a:p>
                <a:pPr lvl="2"/>
                <a:r>
                  <a:rPr lang="en-US" dirty="0"/>
                  <a:t>Depends on </a:t>
                </a:r>
                <a:r>
                  <a:rPr lang="en-US" i="1" dirty="0"/>
                  <a:t>size</a:t>
                </a:r>
                <a:r>
                  <a:rPr lang="en-US" dirty="0"/>
                  <a:t> of the packet (bits) and </a:t>
                </a:r>
                <a:r>
                  <a:rPr lang="en-US" i="1" dirty="0"/>
                  <a:t>transmission rate</a:t>
                </a:r>
                <a:r>
                  <a:rPr lang="en-US" dirty="0"/>
                  <a:t> of the physical medium (bits/sec)</a:t>
                </a:r>
              </a:p>
              <a:p>
                <a:pPr lvl="2"/>
                <a:r>
                  <a:rPr lang="en-US" dirty="0"/>
                  <a:t>Calculated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𝑝𝑎𝑐𝑘𝑒𝑡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𝑡𝑟𝑎𝑛𝑠𝑚𝑖𝑠𝑠𝑖𝑜𝑛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𝑟𝑎𝑡𝑒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rgbClr val="0713FF"/>
                    </a:solidFill>
                  </a:rPr>
                  <a:t>Propagation delay</a:t>
                </a:r>
                <a:r>
                  <a:rPr lang="en-US" dirty="0"/>
                  <a:t>: time to move a single bit across the physical distance from one end of the link to other</a:t>
                </a:r>
              </a:p>
              <a:p>
                <a:pPr lvl="2"/>
                <a:r>
                  <a:rPr lang="en-US" dirty="0"/>
                  <a:t>Depends on </a:t>
                </a:r>
                <a:r>
                  <a:rPr lang="en-US" i="1" dirty="0"/>
                  <a:t>signal speed</a:t>
                </a:r>
                <a:r>
                  <a:rPr lang="en-US" dirty="0"/>
                  <a:t> of the physical medium (meters/sec) and </a:t>
                </a:r>
                <a:r>
                  <a:rPr lang="en-US" i="1" dirty="0"/>
                  <a:t>distance</a:t>
                </a:r>
                <a:r>
                  <a:rPr lang="en-US" dirty="0"/>
                  <a:t> between endpoints (meters)</a:t>
                </a:r>
              </a:p>
              <a:p>
                <a:pPr lvl="2"/>
                <a:r>
                  <a:rPr lang="en-US" dirty="0"/>
                  <a:t>Calculated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𝑑𝑖𝑠𝑡𝑎𝑛𝑐𝑒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𝑠𝑖𝑔𝑛𝑎𝑙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𝑠𝑝𝑒𝑒𝑑</m:t>
                        </m:r>
                      </m:den>
                    </m:f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We often talk about propagation delay in terms of </a:t>
                </a:r>
                <a:r>
                  <a:rPr lang="en-US" b="1" dirty="0"/>
                  <a:t>roundtrip time (RTT) </a:t>
                </a:r>
                <a:r>
                  <a:rPr lang="en-US" dirty="0"/>
                  <a:t>or </a:t>
                </a:r>
                <a:r>
                  <a:rPr lang="en-US" b="1" dirty="0"/>
                  <a:t>ping time</a:t>
                </a:r>
                <a:r>
                  <a:rPr lang="en-US" dirty="0"/>
                  <a:t>: time to send a small packet from source to destination and get a response back</a:t>
                </a:r>
              </a:p>
              <a:p>
                <a:r>
                  <a:rPr lang="en-US" dirty="0"/>
                  <a:t>Additional factors contributing to delay: queuing delay, processing delay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D8F4EB-5910-4244-A4F0-F96BCFE57A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5" t="-2653" r="-6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3D6FA-E20C-BC4F-86F5-0588FBAD4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09/01/2021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93BD4-5F22-B34F-9410-24A7298B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ABFE91-19CC-9A48-AD92-600EF4115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89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2CC0-FDA8-9A42-B857-F6D93BB1F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Stop-and-Wait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8F4EB-5910-4244-A4F0-F96BCFE57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can we calculate total transfer time?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3D6FA-E20C-BC4F-86F5-0588FBAD4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09/01/2021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93BD4-5F22-B34F-9410-24A7298B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ABFE91-19CC-9A48-AD92-600EF4115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19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D8BEF05-8E7B-A343-A1ED-50B6DDB6134A}"/>
              </a:ext>
            </a:extLst>
          </p:cNvPr>
          <p:cNvGrpSpPr/>
          <p:nvPr/>
        </p:nvGrpSpPr>
        <p:grpSpPr>
          <a:xfrm>
            <a:off x="210065" y="2380570"/>
            <a:ext cx="10227276" cy="3378934"/>
            <a:chOff x="162911" y="1638643"/>
            <a:chExt cx="10227276" cy="3378934"/>
          </a:xfrm>
        </p:grpSpPr>
        <p:sp>
          <p:nvSpPr>
            <p:cNvPr id="8" name="Line 3">
              <a:extLst>
                <a:ext uri="{FF2B5EF4-FFF2-40B4-BE49-F238E27FC236}">
                  <a16:creationId xmlns:a16="http://schemas.microsoft.com/office/drawing/2014/main" id="{66DD017A-58AA-004D-B5FC-433F43299F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84750" y="2194268"/>
              <a:ext cx="2227262" cy="9223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" name="Text Box 4">
              <a:extLst>
                <a:ext uri="{FF2B5EF4-FFF2-40B4-BE49-F238E27FC236}">
                  <a16:creationId xmlns:a16="http://schemas.microsoft.com/office/drawing/2014/main" id="{232245CB-A1AA-E544-A7E0-70AE6A3E2F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60525" y="1989480"/>
              <a:ext cx="3232150" cy="3524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first packet bit transmitted, t = 0</a:t>
              </a:r>
            </a:p>
          </p:txBody>
        </p:sp>
        <p:sp>
          <p:nvSpPr>
            <p:cNvPr id="10" name="Line 5">
              <a:extLst>
                <a:ext uri="{FF2B5EF4-FFF2-40B4-BE49-F238E27FC236}">
                  <a16:creationId xmlns:a16="http://schemas.microsoft.com/office/drawing/2014/main" id="{0DB1E38B-D937-7B4A-B215-3D6177CE6D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3637" y="1975193"/>
              <a:ext cx="23813" cy="29130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A4C78C73-1005-EB4B-8ACE-0ED194CA30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0900" y="1987893"/>
              <a:ext cx="22225" cy="28908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" name="Text Box 7">
              <a:extLst>
                <a:ext uri="{FF2B5EF4-FFF2-40B4-BE49-F238E27FC236}">
                  <a16:creationId xmlns:a16="http://schemas.microsoft.com/office/drawing/2014/main" id="{0A623E6F-18F0-D649-9248-D864A44BD2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5000" y="1638643"/>
              <a:ext cx="885825" cy="3508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sender</a:t>
              </a:r>
              <a:endPara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" name="Text Box 8">
              <a:extLst>
                <a:ext uri="{FF2B5EF4-FFF2-40B4-BE49-F238E27FC236}">
                  <a16:creationId xmlns:a16="http://schemas.microsoft.com/office/drawing/2014/main" id="{3353324E-77E8-6F4C-9D33-DECEC7E13D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23050" y="1638643"/>
              <a:ext cx="946150" cy="3508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receiver</a:t>
              </a:r>
              <a:endPara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36BAFD97-A925-B04E-ACBA-38FD84847E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7450" y="2189505"/>
              <a:ext cx="2190750" cy="31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2D37C9D9-1130-124D-873A-4B4D20250F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02212" y="4300880"/>
              <a:ext cx="219233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5044BCD-B7C7-4643-91F8-4E34F34405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02212" y="3357905"/>
              <a:ext cx="2209800" cy="92233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7810CC0F-8D90-E644-9DC8-EB1B4A7F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9987" y="2187918"/>
              <a:ext cx="2232025" cy="1155700"/>
            </a:xfrm>
            <a:custGeom>
              <a:avLst/>
              <a:gdLst>
                <a:gd name="T0" fmla="*/ 0 w 2902"/>
                <a:gd name="T1" fmla="*/ 0 h 1185"/>
                <a:gd name="T2" fmla="*/ 2147483647 w 2902"/>
                <a:gd name="T3" fmla="*/ 2147483647 h 1185"/>
                <a:gd name="T4" fmla="*/ 2147483647 w 2902"/>
                <a:gd name="T5" fmla="*/ 2147483647 h 1185"/>
                <a:gd name="T6" fmla="*/ 0 w 2902"/>
                <a:gd name="T7" fmla="*/ 2147483647 h 1185"/>
                <a:gd name="T8" fmla="*/ 0 w 2902"/>
                <a:gd name="T9" fmla="*/ 0 h 118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02" h="1185">
                  <a:moveTo>
                    <a:pt x="0" y="0"/>
                  </a:moveTo>
                  <a:lnTo>
                    <a:pt x="2895" y="937"/>
                  </a:lnTo>
                  <a:lnTo>
                    <a:pt x="2902" y="1185"/>
                  </a:lnTo>
                  <a:lnTo>
                    <a:pt x="0" y="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C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" name="Line 13">
              <a:extLst>
                <a:ext uri="{FF2B5EF4-FFF2-40B4-BE49-F238E27FC236}">
                  <a16:creationId xmlns:a16="http://schemas.microsoft.com/office/drawing/2014/main" id="{DA82F97B-FFC1-644F-9E37-3AB9C10C8A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35525" y="2187918"/>
              <a:ext cx="13176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" name="Line 14">
              <a:extLst>
                <a:ext uri="{FF2B5EF4-FFF2-40B4-BE49-F238E27FC236}">
                  <a16:creationId xmlns:a16="http://schemas.microsoft.com/office/drawing/2014/main" id="{3BA6DCD3-1F17-0144-990D-938007A573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35525" y="2429218"/>
              <a:ext cx="13176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" name="Line 15">
              <a:extLst>
                <a:ext uri="{FF2B5EF4-FFF2-40B4-BE49-F238E27FC236}">
                  <a16:creationId xmlns:a16="http://schemas.microsoft.com/office/drawing/2014/main" id="{78F707BC-8117-2345-881B-5D1B1A8B6A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46637" y="4288180"/>
              <a:ext cx="13335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" name="Text Box 16">
              <a:extLst>
                <a:ext uri="{FF2B5EF4-FFF2-40B4-BE49-F238E27FC236}">
                  <a16:creationId xmlns:a16="http://schemas.microsoft.com/office/drawing/2014/main" id="{F06EFFF3-275F-A54B-97E7-560BE46561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3062" y="3161055"/>
              <a:ext cx="84772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RTT</a:t>
              </a:r>
              <a:r>
                <a:rPr kumimoji="0" lang="en-US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</a:t>
              </a: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" name="Line 17">
              <a:extLst>
                <a:ext uri="{FF2B5EF4-FFF2-40B4-BE49-F238E27FC236}">
                  <a16:creationId xmlns:a16="http://schemas.microsoft.com/office/drawing/2014/main" id="{B1BE5203-AF9C-494A-8FB8-9C8CF5EAE7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0450" y="3469030"/>
              <a:ext cx="11112" cy="8112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" name="Line 18">
              <a:extLst>
                <a:ext uri="{FF2B5EF4-FFF2-40B4-BE49-F238E27FC236}">
                  <a16:creationId xmlns:a16="http://schemas.microsoft.com/office/drawing/2014/main" id="{646188EB-FFD9-E442-AC0D-15041CEA9A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75212" y="2451443"/>
              <a:ext cx="3175" cy="7683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2D945F57-A840-9C4B-B5BE-3974BF91CF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88200" y="3102318"/>
              <a:ext cx="13335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" name="Text Box 21">
              <a:extLst>
                <a:ext uri="{FF2B5EF4-FFF2-40B4-BE49-F238E27FC236}">
                  <a16:creationId xmlns:a16="http://schemas.microsoft.com/office/drawing/2014/main" id="{214D821E-C340-2E42-8766-7861A623C7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69162" y="2926105"/>
              <a:ext cx="2425700" cy="352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first packet bit arrives</a:t>
              </a:r>
              <a:endPara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446DF829-6FA5-8F4D-ADC8-A6B78001F9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12012" y="3351555"/>
              <a:ext cx="1270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" name="Text Box 23">
              <a:extLst>
                <a:ext uri="{FF2B5EF4-FFF2-40B4-BE49-F238E27FC236}">
                  <a16:creationId xmlns:a16="http://schemas.microsoft.com/office/drawing/2014/main" id="{BD098893-55AC-0946-ADD7-47138C54E1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75512" y="3178518"/>
              <a:ext cx="3114675" cy="569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last packet bit arrives, send ACK</a:t>
              </a:r>
              <a:endPara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" name="Text Box 24">
              <a:extLst>
                <a:ext uri="{FF2B5EF4-FFF2-40B4-BE49-F238E27FC236}">
                  <a16:creationId xmlns:a16="http://schemas.microsoft.com/office/drawing/2014/main" id="{3D247EB0-7C3D-3145-A905-22EAE0B5BF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911" y="3961154"/>
              <a:ext cx="4775802" cy="1056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ACK arrives, send next packet, </a:t>
              </a:r>
            </a:p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t = RTT + </a:t>
              </a:r>
              <a:r>
                <a:rPr kumimoji="0" lang="en-US" alt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packet_size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/ </a:t>
              </a:r>
              <a:r>
                <a:rPr kumimoji="0" lang="en-US" alt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transmission_rate</a:t>
              </a:r>
              <a:endPara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dirty="0">
                  <a:latin typeface="Arial" panose="020B0604020202020204" pitchFamily="34" charset="0"/>
                </a:rPr>
                <a:t>(assumes 0 transmission delay for ACK)</a:t>
              </a:r>
              <a:endParaRPr kumimoji="0" lang="en-US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1A1C78DA-D4EA-2E42-B8BD-5AE380583C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7450" y="4296118"/>
              <a:ext cx="1419225" cy="577850"/>
            </a:xfrm>
            <a:custGeom>
              <a:avLst/>
              <a:gdLst>
                <a:gd name="T0" fmla="*/ 0 w 1845"/>
                <a:gd name="T1" fmla="*/ 0 h 592"/>
                <a:gd name="T2" fmla="*/ 2147483647 w 1845"/>
                <a:gd name="T3" fmla="*/ 2147483647 h 592"/>
                <a:gd name="T4" fmla="*/ 2147483647 w 1845"/>
                <a:gd name="T5" fmla="*/ 2147483647 h 592"/>
                <a:gd name="T6" fmla="*/ 0 w 1845"/>
                <a:gd name="T7" fmla="*/ 2147483647 h 592"/>
                <a:gd name="T8" fmla="*/ 0 w 1845"/>
                <a:gd name="T9" fmla="*/ 0 h 5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45" h="592">
                  <a:moveTo>
                    <a:pt x="0" y="0"/>
                  </a:moveTo>
                  <a:lnTo>
                    <a:pt x="1845" y="592"/>
                  </a:lnTo>
                  <a:lnTo>
                    <a:pt x="1095" y="592"/>
                  </a:lnTo>
                  <a:lnTo>
                    <a:pt x="0" y="247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" name="Group 26">
              <a:extLst>
                <a:ext uri="{FF2B5EF4-FFF2-40B4-BE49-F238E27FC236}">
                  <a16:creationId xmlns:a16="http://schemas.microsoft.com/office/drawing/2014/main" id="{C87444DD-B0E2-0546-AFA5-4A6522174C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91100" y="4288180"/>
              <a:ext cx="1281112" cy="534988"/>
              <a:chOff x="12315" y="13225"/>
              <a:chExt cx="2775" cy="913"/>
            </a:xfrm>
          </p:grpSpPr>
          <p:sp>
            <p:nvSpPr>
              <p:cNvPr id="33" name="Line 27">
                <a:extLst>
                  <a:ext uri="{FF2B5EF4-FFF2-40B4-BE49-F238E27FC236}">
                    <a16:creationId xmlns:a16="http://schemas.microsoft.com/office/drawing/2014/main" id="{89DA0839-C7AC-B040-8F9F-24BC057ADF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315" y="13225"/>
                <a:ext cx="1587" cy="5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4" name="Line 28">
                <a:extLst>
                  <a:ext uri="{FF2B5EF4-FFF2-40B4-BE49-F238E27FC236}">
                    <a16:creationId xmlns:a16="http://schemas.microsoft.com/office/drawing/2014/main" id="{86A4E741-B418-E34B-8279-A62E91CAFE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15" y="13737"/>
                <a:ext cx="1175" cy="40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1" name="Line 29">
              <a:extLst>
                <a:ext uri="{FF2B5EF4-FFF2-40B4-BE49-F238E27FC236}">
                  <a16:creationId xmlns:a16="http://schemas.microsoft.com/office/drawing/2014/main" id="{C0790989-E2FA-2244-A7FE-2061CEC11C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1100" y="4529480"/>
              <a:ext cx="317500" cy="1238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DFC4F238-892C-8247-AFF2-814B76CDBA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14950" y="4653305"/>
              <a:ext cx="541337" cy="2349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8010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11FBD-D7CB-9043-B6DC-BE8A8454C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 Layer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D7A45-3619-354E-926C-388CB4194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063" y="1346201"/>
            <a:ext cx="6378515" cy="47799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Provides </a:t>
            </a:r>
            <a:r>
              <a:rPr lang="en-US" b="1" dirty="0">
                <a:solidFill>
                  <a:srgbClr val="FC0080"/>
                </a:solidFill>
              </a:rPr>
              <a:t>logical communication </a:t>
            </a:r>
            <a:r>
              <a:rPr lang="en-US" dirty="0"/>
              <a:t>between </a:t>
            </a:r>
            <a:r>
              <a:rPr lang="en-US" dirty="0">
                <a:solidFill>
                  <a:srgbClr val="0713FF"/>
                </a:solidFill>
              </a:rPr>
              <a:t>application</a:t>
            </a:r>
            <a:r>
              <a:rPr lang="en-US" dirty="0"/>
              <a:t> </a:t>
            </a:r>
            <a:r>
              <a:rPr lang="en-US" b="1" dirty="0"/>
              <a:t>processes</a:t>
            </a:r>
          </a:p>
          <a:p>
            <a:pPr lvl="1"/>
            <a:r>
              <a:rPr lang="en-US" dirty="0"/>
              <a:t>Abstracts out network details; applications can act as if directly connected</a:t>
            </a:r>
          </a:p>
          <a:p>
            <a:r>
              <a:rPr lang="en-US" dirty="0"/>
              <a:t>Built on top of </a:t>
            </a:r>
            <a:r>
              <a:rPr lang="en-US" dirty="0">
                <a:solidFill>
                  <a:srgbClr val="0713FF"/>
                </a:solidFill>
              </a:rPr>
              <a:t>network layer </a:t>
            </a:r>
            <a:r>
              <a:rPr lang="en-US" dirty="0"/>
              <a:t>service</a:t>
            </a:r>
          </a:p>
          <a:p>
            <a:pPr lvl="1"/>
            <a:r>
              <a:rPr lang="en-US" dirty="0"/>
              <a:t>Provides </a:t>
            </a:r>
            <a:r>
              <a:rPr lang="en-US" i="1" dirty="0"/>
              <a:t>best-effort</a:t>
            </a:r>
            <a:r>
              <a:rPr lang="en-US" dirty="0"/>
              <a:t> (unreliable) communication between </a:t>
            </a:r>
            <a:r>
              <a:rPr lang="en-US" b="1" dirty="0"/>
              <a:t>hosts</a:t>
            </a:r>
            <a:endParaRPr lang="en-US" dirty="0"/>
          </a:p>
          <a:p>
            <a:r>
              <a:rPr lang="en-US" dirty="0"/>
              <a:t>Different transport protocols can offer different services</a:t>
            </a:r>
          </a:p>
          <a:p>
            <a:pPr lvl="1"/>
            <a:r>
              <a:rPr lang="en-US" dirty="0"/>
              <a:t>On the Internet: UDP vs TCP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93DFB-9A2B-CC4F-AA43-05A7C2ED4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09/01/2021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C1062-8840-A444-BC6D-3BA69F251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3B475-AC1B-544D-9E0F-FAFE089F2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2</a:t>
            </a:fld>
            <a:endParaRPr lang="en-US"/>
          </a:p>
        </p:txBody>
      </p: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5A09AF44-AE5F-A24A-8B35-16E280A47D83}"/>
              </a:ext>
            </a:extLst>
          </p:cNvPr>
          <p:cNvGrpSpPr/>
          <p:nvPr/>
        </p:nvGrpSpPr>
        <p:grpSpPr>
          <a:xfrm>
            <a:off x="6556394" y="1247050"/>
            <a:ext cx="5359400" cy="5210556"/>
            <a:chOff x="6406266" y="1137866"/>
            <a:chExt cx="5359400" cy="5210556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8FA1BE9-3FC0-1E48-831A-8A69E72B0AA2}"/>
                </a:ext>
              </a:extLst>
            </p:cNvPr>
            <p:cNvSpPr/>
            <p:nvPr/>
          </p:nvSpPr>
          <p:spPr>
            <a:xfrm>
              <a:off x="8985188" y="3065778"/>
              <a:ext cx="1124807" cy="1337915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82604 w 1558990"/>
                <a:gd name="connsiteY0" fmla="*/ 534641 h 1810599"/>
                <a:gd name="connsiteX1" fmla="*/ 22252 w 1558990"/>
                <a:gd name="connsiteY1" fmla="*/ 940200 h 1810599"/>
                <a:gd name="connsiteX2" fmla="*/ 167457 w 1558990"/>
                <a:gd name="connsiteY2" fmla="*/ 1672556 h 1810599"/>
                <a:gd name="connsiteX3" fmla="*/ 1208772 w 1558990"/>
                <a:gd name="connsiteY3" fmla="*/ 1775650 h 1810599"/>
                <a:gd name="connsiteX4" fmla="*/ 1543003 w 1558990"/>
                <a:gd name="connsiteY4" fmla="*/ 1257671 h 1810599"/>
                <a:gd name="connsiteX5" fmla="*/ 1490762 w 1558990"/>
                <a:gd name="connsiteY5" fmla="*/ 672856 h 1810599"/>
                <a:gd name="connsiteX6" fmla="*/ 1359176 w 1558990"/>
                <a:gd name="connsiteY6" fmla="*/ 154877 h 1810599"/>
                <a:gd name="connsiteX7" fmla="*/ 861336 w 1558990"/>
                <a:gd name="connsiteY7" fmla="*/ 21205 h 1810599"/>
                <a:gd name="connsiteX8" fmla="*/ 382604 w 1558990"/>
                <a:gd name="connsiteY8" fmla="*/ 534641 h 1810599"/>
                <a:gd name="connsiteX0" fmla="*/ 393458 w 1593840"/>
                <a:gd name="connsiteY0" fmla="*/ 534641 h 1793264"/>
                <a:gd name="connsiteX1" fmla="*/ 33106 w 1593840"/>
                <a:gd name="connsiteY1" fmla="*/ 940200 h 1793264"/>
                <a:gd name="connsiteX2" fmla="*/ 178311 w 1593840"/>
                <a:gd name="connsiteY2" fmla="*/ 1672556 h 1793264"/>
                <a:gd name="connsiteX3" fmla="*/ 1464139 w 1593840"/>
                <a:gd name="connsiteY3" fmla="*/ 1752440 h 1793264"/>
                <a:gd name="connsiteX4" fmla="*/ 1553857 w 1593840"/>
                <a:gd name="connsiteY4" fmla="*/ 1257671 h 1793264"/>
                <a:gd name="connsiteX5" fmla="*/ 1501616 w 1593840"/>
                <a:gd name="connsiteY5" fmla="*/ 672856 h 1793264"/>
                <a:gd name="connsiteX6" fmla="*/ 1370030 w 1593840"/>
                <a:gd name="connsiteY6" fmla="*/ 154877 h 1793264"/>
                <a:gd name="connsiteX7" fmla="*/ 872190 w 1593840"/>
                <a:gd name="connsiteY7" fmla="*/ 21205 h 1793264"/>
                <a:gd name="connsiteX8" fmla="*/ 393458 w 1593840"/>
                <a:gd name="connsiteY8" fmla="*/ 534641 h 1793264"/>
                <a:gd name="connsiteX0" fmla="*/ 393458 w 1566550"/>
                <a:gd name="connsiteY0" fmla="*/ 534641 h 1840341"/>
                <a:gd name="connsiteX1" fmla="*/ 33106 w 1566550"/>
                <a:gd name="connsiteY1" fmla="*/ 940200 h 1840341"/>
                <a:gd name="connsiteX2" fmla="*/ 178311 w 1566550"/>
                <a:gd name="connsiteY2" fmla="*/ 1672556 h 1840341"/>
                <a:gd name="connsiteX3" fmla="*/ 1464139 w 1566550"/>
                <a:gd name="connsiteY3" fmla="*/ 1752440 h 1840341"/>
                <a:gd name="connsiteX4" fmla="*/ 1553857 w 1566550"/>
                <a:gd name="connsiteY4" fmla="*/ 1257671 h 1840341"/>
                <a:gd name="connsiteX5" fmla="*/ 1501616 w 1566550"/>
                <a:gd name="connsiteY5" fmla="*/ 672856 h 1840341"/>
                <a:gd name="connsiteX6" fmla="*/ 1370030 w 1566550"/>
                <a:gd name="connsiteY6" fmla="*/ 154877 h 1840341"/>
                <a:gd name="connsiteX7" fmla="*/ 872190 w 1566550"/>
                <a:gd name="connsiteY7" fmla="*/ 21205 h 1840341"/>
                <a:gd name="connsiteX8" fmla="*/ 393458 w 1566550"/>
                <a:gd name="connsiteY8" fmla="*/ 534641 h 1840341"/>
                <a:gd name="connsiteX0" fmla="*/ 393458 w 1555557"/>
                <a:gd name="connsiteY0" fmla="*/ 534641 h 1787187"/>
                <a:gd name="connsiteX1" fmla="*/ 33106 w 1555557"/>
                <a:gd name="connsiteY1" fmla="*/ 940200 h 1787187"/>
                <a:gd name="connsiteX2" fmla="*/ 178311 w 1555557"/>
                <a:gd name="connsiteY2" fmla="*/ 1672556 h 1787187"/>
                <a:gd name="connsiteX3" fmla="*/ 1464139 w 1555557"/>
                <a:gd name="connsiteY3" fmla="*/ 1752440 h 1787187"/>
                <a:gd name="connsiteX4" fmla="*/ 1553857 w 1555557"/>
                <a:gd name="connsiteY4" fmla="*/ 1257671 h 1787187"/>
                <a:gd name="connsiteX5" fmla="*/ 1501616 w 1555557"/>
                <a:gd name="connsiteY5" fmla="*/ 672856 h 1787187"/>
                <a:gd name="connsiteX6" fmla="*/ 1370030 w 1555557"/>
                <a:gd name="connsiteY6" fmla="*/ 154877 h 1787187"/>
                <a:gd name="connsiteX7" fmla="*/ 872190 w 1555557"/>
                <a:gd name="connsiteY7" fmla="*/ 21205 h 1787187"/>
                <a:gd name="connsiteX8" fmla="*/ 393458 w 1555557"/>
                <a:gd name="connsiteY8" fmla="*/ 534641 h 1787187"/>
                <a:gd name="connsiteX0" fmla="*/ 401126 w 1664928"/>
                <a:gd name="connsiteY0" fmla="*/ 534641 h 1783934"/>
                <a:gd name="connsiteX1" fmla="*/ 40774 w 1664928"/>
                <a:gd name="connsiteY1" fmla="*/ 940200 h 1783934"/>
                <a:gd name="connsiteX2" fmla="*/ 185979 w 1664928"/>
                <a:gd name="connsiteY2" fmla="*/ 1672556 h 1783934"/>
                <a:gd name="connsiteX3" fmla="*/ 1618513 w 1664928"/>
                <a:gd name="connsiteY3" fmla="*/ 1747798 h 1783934"/>
                <a:gd name="connsiteX4" fmla="*/ 1561525 w 1664928"/>
                <a:gd name="connsiteY4" fmla="*/ 1257671 h 1783934"/>
                <a:gd name="connsiteX5" fmla="*/ 1509284 w 1664928"/>
                <a:gd name="connsiteY5" fmla="*/ 672856 h 1783934"/>
                <a:gd name="connsiteX6" fmla="*/ 1377698 w 1664928"/>
                <a:gd name="connsiteY6" fmla="*/ 154877 h 1783934"/>
                <a:gd name="connsiteX7" fmla="*/ 879858 w 1664928"/>
                <a:gd name="connsiteY7" fmla="*/ 21205 h 1783934"/>
                <a:gd name="connsiteX8" fmla="*/ 401126 w 1664928"/>
                <a:gd name="connsiteY8" fmla="*/ 534641 h 1783934"/>
                <a:gd name="connsiteX0" fmla="*/ 408119 w 1718774"/>
                <a:gd name="connsiteY0" fmla="*/ 534641 h 1826522"/>
                <a:gd name="connsiteX1" fmla="*/ 47767 w 1718774"/>
                <a:gd name="connsiteY1" fmla="*/ 940200 h 1826522"/>
                <a:gd name="connsiteX2" fmla="*/ 179001 w 1718774"/>
                <a:gd name="connsiteY2" fmla="*/ 1742186 h 1826522"/>
                <a:gd name="connsiteX3" fmla="*/ 1625506 w 1718774"/>
                <a:gd name="connsiteY3" fmla="*/ 1747798 h 1826522"/>
                <a:gd name="connsiteX4" fmla="*/ 1568518 w 1718774"/>
                <a:gd name="connsiteY4" fmla="*/ 1257671 h 1826522"/>
                <a:gd name="connsiteX5" fmla="*/ 1516277 w 1718774"/>
                <a:gd name="connsiteY5" fmla="*/ 672856 h 1826522"/>
                <a:gd name="connsiteX6" fmla="*/ 1384691 w 1718774"/>
                <a:gd name="connsiteY6" fmla="*/ 154877 h 1826522"/>
                <a:gd name="connsiteX7" fmla="*/ 886851 w 1718774"/>
                <a:gd name="connsiteY7" fmla="*/ 21205 h 1826522"/>
                <a:gd name="connsiteX8" fmla="*/ 408119 w 1718774"/>
                <a:gd name="connsiteY8" fmla="*/ 534641 h 1826522"/>
                <a:gd name="connsiteX0" fmla="*/ 477759 w 1796623"/>
                <a:gd name="connsiteY0" fmla="*/ 534641 h 1818043"/>
                <a:gd name="connsiteX1" fmla="*/ 117407 w 1796623"/>
                <a:gd name="connsiteY1" fmla="*/ 940200 h 1818043"/>
                <a:gd name="connsiteX2" fmla="*/ 136864 w 1796623"/>
                <a:gd name="connsiteY2" fmla="*/ 1728260 h 1818043"/>
                <a:gd name="connsiteX3" fmla="*/ 1695146 w 1796623"/>
                <a:gd name="connsiteY3" fmla="*/ 1747798 h 1818043"/>
                <a:gd name="connsiteX4" fmla="*/ 1638158 w 1796623"/>
                <a:gd name="connsiteY4" fmla="*/ 1257671 h 1818043"/>
                <a:gd name="connsiteX5" fmla="*/ 1585917 w 1796623"/>
                <a:gd name="connsiteY5" fmla="*/ 672856 h 1818043"/>
                <a:gd name="connsiteX6" fmla="*/ 1454331 w 1796623"/>
                <a:gd name="connsiteY6" fmla="*/ 154877 h 1818043"/>
                <a:gd name="connsiteX7" fmla="*/ 956491 w 1796623"/>
                <a:gd name="connsiteY7" fmla="*/ 21205 h 1818043"/>
                <a:gd name="connsiteX8" fmla="*/ 477759 w 1796623"/>
                <a:gd name="connsiteY8" fmla="*/ 534641 h 1818043"/>
                <a:gd name="connsiteX0" fmla="*/ 396783 w 1688820"/>
                <a:gd name="connsiteY0" fmla="*/ 534641 h 1815615"/>
                <a:gd name="connsiteX1" fmla="*/ 36431 w 1688820"/>
                <a:gd name="connsiteY1" fmla="*/ 940200 h 1815615"/>
                <a:gd name="connsiteX2" fmla="*/ 55888 w 1688820"/>
                <a:gd name="connsiteY2" fmla="*/ 1728260 h 1815615"/>
                <a:gd name="connsiteX3" fmla="*/ 421834 w 1688820"/>
                <a:gd name="connsiteY3" fmla="*/ 1798118 h 1815615"/>
                <a:gd name="connsiteX4" fmla="*/ 1614170 w 1688820"/>
                <a:gd name="connsiteY4" fmla="*/ 1747798 h 1815615"/>
                <a:gd name="connsiteX5" fmla="*/ 1557182 w 1688820"/>
                <a:gd name="connsiteY5" fmla="*/ 1257671 h 1815615"/>
                <a:gd name="connsiteX6" fmla="*/ 1504941 w 1688820"/>
                <a:gd name="connsiteY6" fmla="*/ 672856 h 1815615"/>
                <a:gd name="connsiteX7" fmla="*/ 1373355 w 1688820"/>
                <a:gd name="connsiteY7" fmla="*/ 154877 h 1815615"/>
                <a:gd name="connsiteX8" fmla="*/ 875515 w 1688820"/>
                <a:gd name="connsiteY8" fmla="*/ 21205 h 1815615"/>
                <a:gd name="connsiteX9" fmla="*/ 396783 w 1688820"/>
                <a:gd name="connsiteY9" fmla="*/ 534641 h 1815615"/>
                <a:gd name="connsiteX0" fmla="*/ 394951 w 1689541"/>
                <a:gd name="connsiteY0" fmla="*/ 534641 h 1877271"/>
                <a:gd name="connsiteX1" fmla="*/ 34599 w 1689541"/>
                <a:gd name="connsiteY1" fmla="*/ 940200 h 1877271"/>
                <a:gd name="connsiteX2" fmla="*/ 54056 w 1689541"/>
                <a:gd name="connsiteY2" fmla="*/ 1728260 h 1877271"/>
                <a:gd name="connsiteX3" fmla="*/ 385071 w 1689541"/>
                <a:gd name="connsiteY3" fmla="*/ 1877032 h 1877271"/>
                <a:gd name="connsiteX4" fmla="*/ 1612338 w 1689541"/>
                <a:gd name="connsiteY4" fmla="*/ 1747798 h 1877271"/>
                <a:gd name="connsiteX5" fmla="*/ 1555350 w 1689541"/>
                <a:gd name="connsiteY5" fmla="*/ 1257671 h 1877271"/>
                <a:gd name="connsiteX6" fmla="*/ 1503109 w 1689541"/>
                <a:gd name="connsiteY6" fmla="*/ 672856 h 1877271"/>
                <a:gd name="connsiteX7" fmla="*/ 1371523 w 1689541"/>
                <a:gd name="connsiteY7" fmla="*/ 154877 h 1877271"/>
                <a:gd name="connsiteX8" fmla="*/ 873683 w 1689541"/>
                <a:gd name="connsiteY8" fmla="*/ 21205 h 1877271"/>
                <a:gd name="connsiteX9" fmla="*/ 394951 w 1689541"/>
                <a:gd name="connsiteY9" fmla="*/ 534641 h 1877271"/>
                <a:gd name="connsiteX0" fmla="*/ 394949 w 1689541"/>
                <a:gd name="connsiteY0" fmla="*/ 534641 h 1877032"/>
                <a:gd name="connsiteX1" fmla="*/ 34597 w 1689541"/>
                <a:gd name="connsiteY1" fmla="*/ 940200 h 1877032"/>
                <a:gd name="connsiteX2" fmla="*/ 54054 w 1689541"/>
                <a:gd name="connsiteY2" fmla="*/ 1728260 h 1877032"/>
                <a:gd name="connsiteX3" fmla="*/ 385069 w 1689541"/>
                <a:gd name="connsiteY3" fmla="*/ 1877032 h 1877032"/>
                <a:gd name="connsiteX4" fmla="*/ 1612336 w 1689541"/>
                <a:gd name="connsiteY4" fmla="*/ 1747798 h 1877032"/>
                <a:gd name="connsiteX5" fmla="*/ 1555348 w 1689541"/>
                <a:gd name="connsiteY5" fmla="*/ 1257671 h 1877032"/>
                <a:gd name="connsiteX6" fmla="*/ 1503107 w 1689541"/>
                <a:gd name="connsiteY6" fmla="*/ 672856 h 1877032"/>
                <a:gd name="connsiteX7" fmla="*/ 1371521 w 1689541"/>
                <a:gd name="connsiteY7" fmla="*/ 154877 h 1877032"/>
                <a:gd name="connsiteX8" fmla="*/ 873681 w 1689541"/>
                <a:gd name="connsiteY8" fmla="*/ 21205 h 1877032"/>
                <a:gd name="connsiteX9" fmla="*/ 394949 w 1689541"/>
                <a:gd name="connsiteY9" fmla="*/ 534641 h 1877032"/>
                <a:gd name="connsiteX0" fmla="*/ 394949 w 1683795"/>
                <a:gd name="connsiteY0" fmla="*/ 534641 h 1877032"/>
                <a:gd name="connsiteX1" fmla="*/ 34597 w 1683795"/>
                <a:gd name="connsiteY1" fmla="*/ 940200 h 1877032"/>
                <a:gd name="connsiteX2" fmla="*/ 54054 w 1683795"/>
                <a:gd name="connsiteY2" fmla="*/ 1728260 h 1877032"/>
                <a:gd name="connsiteX3" fmla="*/ 385069 w 1683795"/>
                <a:gd name="connsiteY3" fmla="*/ 1877032 h 1877032"/>
                <a:gd name="connsiteX4" fmla="*/ 1605349 w 1683795"/>
                <a:gd name="connsiteY4" fmla="*/ 1798860 h 1877032"/>
                <a:gd name="connsiteX5" fmla="*/ 1555348 w 1683795"/>
                <a:gd name="connsiteY5" fmla="*/ 1257671 h 1877032"/>
                <a:gd name="connsiteX6" fmla="*/ 1503107 w 1683795"/>
                <a:gd name="connsiteY6" fmla="*/ 672856 h 1877032"/>
                <a:gd name="connsiteX7" fmla="*/ 1371521 w 1683795"/>
                <a:gd name="connsiteY7" fmla="*/ 154877 h 1877032"/>
                <a:gd name="connsiteX8" fmla="*/ 873681 w 1683795"/>
                <a:gd name="connsiteY8" fmla="*/ 21205 h 1877032"/>
                <a:gd name="connsiteX9" fmla="*/ 394949 w 1683795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671512"/>
                <a:gd name="connsiteY0" fmla="*/ 534641 h 1877032"/>
                <a:gd name="connsiteX1" fmla="*/ 34597 w 1671512"/>
                <a:gd name="connsiteY1" fmla="*/ 940200 h 1877032"/>
                <a:gd name="connsiteX2" fmla="*/ 54054 w 1671512"/>
                <a:gd name="connsiteY2" fmla="*/ 1728260 h 1877032"/>
                <a:gd name="connsiteX3" fmla="*/ 385069 w 1671512"/>
                <a:gd name="connsiteY3" fmla="*/ 1877032 h 1877032"/>
                <a:gd name="connsiteX4" fmla="*/ 1605349 w 1671512"/>
                <a:gd name="connsiteY4" fmla="*/ 1798860 h 1877032"/>
                <a:gd name="connsiteX5" fmla="*/ 1555348 w 1671512"/>
                <a:gd name="connsiteY5" fmla="*/ 1257671 h 1877032"/>
                <a:gd name="connsiteX6" fmla="*/ 1503107 w 1671512"/>
                <a:gd name="connsiteY6" fmla="*/ 672856 h 1877032"/>
                <a:gd name="connsiteX7" fmla="*/ 1371521 w 1671512"/>
                <a:gd name="connsiteY7" fmla="*/ 154877 h 1877032"/>
                <a:gd name="connsiteX8" fmla="*/ 873681 w 1671512"/>
                <a:gd name="connsiteY8" fmla="*/ 21205 h 1877032"/>
                <a:gd name="connsiteX9" fmla="*/ 394949 w 1671512"/>
                <a:gd name="connsiteY9" fmla="*/ 534641 h 1877032"/>
                <a:gd name="connsiteX0" fmla="*/ 394949 w 1677296"/>
                <a:gd name="connsiteY0" fmla="*/ 534641 h 1877032"/>
                <a:gd name="connsiteX1" fmla="*/ 34597 w 1677296"/>
                <a:gd name="connsiteY1" fmla="*/ 940200 h 1877032"/>
                <a:gd name="connsiteX2" fmla="*/ 54054 w 1677296"/>
                <a:gd name="connsiteY2" fmla="*/ 1728260 h 1877032"/>
                <a:gd name="connsiteX3" fmla="*/ 385069 w 1677296"/>
                <a:gd name="connsiteY3" fmla="*/ 1877032 h 1877032"/>
                <a:gd name="connsiteX4" fmla="*/ 1612334 w 1677296"/>
                <a:gd name="connsiteY4" fmla="*/ 1840637 h 1877032"/>
                <a:gd name="connsiteX5" fmla="*/ 1555348 w 1677296"/>
                <a:gd name="connsiteY5" fmla="*/ 1257671 h 1877032"/>
                <a:gd name="connsiteX6" fmla="*/ 1503107 w 1677296"/>
                <a:gd name="connsiteY6" fmla="*/ 672856 h 1877032"/>
                <a:gd name="connsiteX7" fmla="*/ 1371521 w 1677296"/>
                <a:gd name="connsiteY7" fmla="*/ 154877 h 1877032"/>
                <a:gd name="connsiteX8" fmla="*/ 873681 w 1677296"/>
                <a:gd name="connsiteY8" fmla="*/ 21205 h 1877032"/>
                <a:gd name="connsiteX9" fmla="*/ 394949 w 1677296"/>
                <a:gd name="connsiteY9" fmla="*/ 534641 h 1877032"/>
                <a:gd name="connsiteX0" fmla="*/ 394949 w 1677298"/>
                <a:gd name="connsiteY0" fmla="*/ 534641 h 1877032"/>
                <a:gd name="connsiteX1" fmla="*/ 34597 w 1677298"/>
                <a:gd name="connsiteY1" fmla="*/ 940200 h 1877032"/>
                <a:gd name="connsiteX2" fmla="*/ 54054 w 1677298"/>
                <a:gd name="connsiteY2" fmla="*/ 1728260 h 1877032"/>
                <a:gd name="connsiteX3" fmla="*/ 385069 w 1677298"/>
                <a:gd name="connsiteY3" fmla="*/ 1877032 h 1877032"/>
                <a:gd name="connsiteX4" fmla="*/ 1612334 w 1677298"/>
                <a:gd name="connsiteY4" fmla="*/ 1840637 h 1877032"/>
                <a:gd name="connsiteX5" fmla="*/ 1555348 w 1677298"/>
                <a:gd name="connsiteY5" fmla="*/ 1257671 h 1877032"/>
                <a:gd name="connsiteX6" fmla="*/ 1503107 w 1677298"/>
                <a:gd name="connsiteY6" fmla="*/ 672856 h 1877032"/>
                <a:gd name="connsiteX7" fmla="*/ 1371521 w 1677298"/>
                <a:gd name="connsiteY7" fmla="*/ 154877 h 1877032"/>
                <a:gd name="connsiteX8" fmla="*/ 873681 w 1677298"/>
                <a:gd name="connsiteY8" fmla="*/ 21205 h 1877032"/>
                <a:gd name="connsiteX9" fmla="*/ 394949 w 1677298"/>
                <a:gd name="connsiteY9" fmla="*/ 534641 h 1877032"/>
                <a:gd name="connsiteX0" fmla="*/ 394949 w 1677296"/>
                <a:gd name="connsiteY0" fmla="*/ 534641 h 1904936"/>
                <a:gd name="connsiteX1" fmla="*/ 34597 w 1677296"/>
                <a:gd name="connsiteY1" fmla="*/ 940200 h 1904936"/>
                <a:gd name="connsiteX2" fmla="*/ 54054 w 1677296"/>
                <a:gd name="connsiteY2" fmla="*/ 1728260 h 1904936"/>
                <a:gd name="connsiteX3" fmla="*/ 385069 w 1677296"/>
                <a:gd name="connsiteY3" fmla="*/ 1877032 h 1904936"/>
                <a:gd name="connsiteX4" fmla="*/ 1612334 w 1677296"/>
                <a:gd name="connsiteY4" fmla="*/ 1840637 h 1904936"/>
                <a:gd name="connsiteX5" fmla="*/ 1555348 w 1677296"/>
                <a:gd name="connsiteY5" fmla="*/ 1257671 h 1904936"/>
                <a:gd name="connsiteX6" fmla="*/ 1503107 w 1677296"/>
                <a:gd name="connsiteY6" fmla="*/ 672856 h 1904936"/>
                <a:gd name="connsiteX7" fmla="*/ 1371521 w 1677296"/>
                <a:gd name="connsiteY7" fmla="*/ 154877 h 1904936"/>
                <a:gd name="connsiteX8" fmla="*/ 873681 w 1677296"/>
                <a:gd name="connsiteY8" fmla="*/ 21205 h 1904936"/>
                <a:gd name="connsiteX9" fmla="*/ 394949 w 1677296"/>
                <a:gd name="connsiteY9" fmla="*/ 534641 h 1904936"/>
                <a:gd name="connsiteX0" fmla="*/ 461539 w 1743887"/>
                <a:gd name="connsiteY0" fmla="*/ 534641 h 1904936"/>
                <a:gd name="connsiteX1" fmla="*/ 101187 w 1743887"/>
                <a:gd name="connsiteY1" fmla="*/ 940200 h 1904936"/>
                <a:gd name="connsiteX2" fmla="*/ 22840 w 1743887"/>
                <a:gd name="connsiteY2" fmla="*/ 1737812 h 1904936"/>
                <a:gd name="connsiteX3" fmla="*/ 451659 w 1743887"/>
                <a:gd name="connsiteY3" fmla="*/ 1877032 h 1904936"/>
                <a:gd name="connsiteX4" fmla="*/ 1678924 w 1743887"/>
                <a:gd name="connsiteY4" fmla="*/ 1840637 h 1904936"/>
                <a:gd name="connsiteX5" fmla="*/ 1621938 w 1743887"/>
                <a:gd name="connsiteY5" fmla="*/ 1257671 h 1904936"/>
                <a:gd name="connsiteX6" fmla="*/ 1569697 w 1743887"/>
                <a:gd name="connsiteY6" fmla="*/ 672856 h 1904936"/>
                <a:gd name="connsiteX7" fmla="*/ 1438111 w 1743887"/>
                <a:gd name="connsiteY7" fmla="*/ 154877 h 1904936"/>
                <a:gd name="connsiteX8" fmla="*/ 940271 w 1743887"/>
                <a:gd name="connsiteY8" fmla="*/ 21205 h 1904936"/>
                <a:gd name="connsiteX9" fmla="*/ 461539 w 1743887"/>
                <a:gd name="connsiteY9" fmla="*/ 534641 h 1904936"/>
                <a:gd name="connsiteX0" fmla="*/ 452050 w 1756359"/>
                <a:gd name="connsiteY0" fmla="*/ 534641 h 1891359"/>
                <a:gd name="connsiteX1" fmla="*/ 91698 w 1756359"/>
                <a:gd name="connsiteY1" fmla="*/ 940200 h 1891359"/>
                <a:gd name="connsiteX2" fmla="*/ 13351 w 1756359"/>
                <a:gd name="connsiteY2" fmla="*/ 1737812 h 1891359"/>
                <a:gd name="connsiteX3" fmla="*/ 309435 w 1756359"/>
                <a:gd name="connsiteY3" fmla="*/ 1891359 h 1891359"/>
                <a:gd name="connsiteX4" fmla="*/ 1669435 w 1756359"/>
                <a:gd name="connsiteY4" fmla="*/ 1840637 h 1891359"/>
                <a:gd name="connsiteX5" fmla="*/ 1612449 w 1756359"/>
                <a:gd name="connsiteY5" fmla="*/ 1257671 h 1891359"/>
                <a:gd name="connsiteX6" fmla="*/ 1560208 w 1756359"/>
                <a:gd name="connsiteY6" fmla="*/ 672856 h 1891359"/>
                <a:gd name="connsiteX7" fmla="*/ 1428622 w 1756359"/>
                <a:gd name="connsiteY7" fmla="*/ 154877 h 1891359"/>
                <a:gd name="connsiteX8" fmla="*/ 930782 w 1756359"/>
                <a:gd name="connsiteY8" fmla="*/ 21205 h 1891359"/>
                <a:gd name="connsiteX9" fmla="*/ 452050 w 1756359"/>
                <a:gd name="connsiteY9" fmla="*/ 534641 h 1891359"/>
                <a:gd name="connsiteX0" fmla="*/ 452050 w 1756257"/>
                <a:gd name="connsiteY0" fmla="*/ 534641 h 1891359"/>
                <a:gd name="connsiteX1" fmla="*/ 91698 w 1756257"/>
                <a:gd name="connsiteY1" fmla="*/ 940200 h 1891359"/>
                <a:gd name="connsiteX2" fmla="*/ 13351 w 1756257"/>
                <a:gd name="connsiteY2" fmla="*/ 1737812 h 1891359"/>
                <a:gd name="connsiteX3" fmla="*/ 309435 w 1756257"/>
                <a:gd name="connsiteY3" fmla="*/ 1891359 h 1891359"/>
                <a:gd name="connsiteX4" fmla="*/ 1669435 w 1756257"/>
                <a:gd name="connsiteY4" fmla="*/ 1840637 h 1891359"/>
                <a:gd name="connsiteX5" fmla="*/ 1612449 w 1756257"/>
                <a:gd name="connsiteY5" fmla="*/ 1257671 h 1891359"/>
                <a:gd name="connsiteX6" fmla="*/ 1563496 w 1756257"/>
                <a:gd name="connsiteY6" fmla="*/ 959631 h 1891359"/>
                <a:gd name="connsiteX7" fmla="*/ 1560208 w 1756257"/>
                <a:gd name="connsiteY7" fmla="*/ 672856 h 1891359"/>
                <a:gd name="connsiteX8" fmla="*/ 1428622 w 1756257"/>
                <a:gd name="connsiteY8" fmla="*/ 154877 h 1891359"/>
                <a:gd name="connsiteX9" fmla="*/ 930782 w 1756257"/>
                <a:gd name="connsiteY9" fmla="*/ 21205 h 1891359"/>
                <a:gd name="connsiteX10" fmla="*/ 452050 w 1756257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64592"/>
                <a:gd name="connsiteY0" fmla="*/ 534641 h 1891359"/>
                <a:gd name="connsiteX1" fmla="*/ 91698 w 1764592"/>
                <a:gd name="connsiteY1" fmla="*/ 940200 h 1891359"/>
                <a:gd name="connsiteX2" fmla="*/ 13351 w 1764592"/>
                <a:gd name="connsiteY2" fmla="*/ 1737812 h 1891359"/>
                <a:gd name="connsiteX3" fmla="*/ 309435 w 1764592"/>
                <a:gd name="connsiteY3" fmla="*/ 1891359 h 1891359"/>
                <a:gd name="connsiteX4" fmla="*/ 1669435 w 1764592"/>
                <a:gd name="connsiteY4" fmla="*/ 1840637 h 1891359"/>
                <a:gd name="connsiteX5" fmla="*/ 1612449 w 1764592"/>
                <a:gd name="connsiteY5" fmla="*/ 1257671 h 1891359"/>
                <a:gd name="connsiteX6" fmla="*/ 1309780 w 1764592"/>
                <a:gd name="connsiteY6" fmla="*/ 1046341 h 1891359"/>
                <a:gd name="connsiteX7" fmla="*/ 1560208 w 1764592"/>
                <a:gd name="connsiteY7" fmla="*/ 672856 h 1891359"/>
                <a:gd name="connsiteX8" fmla="*/ 1428622 w 1764592"/>
                <a:gd name="connsiteY8" fmla="*/ 154877 h 1891359"/>
                <a:gd name="connsiteX9" fmla="*/ 930782 w 1764592"/>
                <a:gd name="connsiteY9" fmla="*/ 21205 h 1891359"/>
                <a:gd name="connsiteX10" fmla="*/ 452050 w 1764592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92731"/>
                <a:gd name="connsiteY0" fmla="*/ 534641 h 1891359"/>
                <a:gd name="connsiteX1" fmla="*/ 91698 w 1792731"/>
                <a:gd name="connsiteY1" fmla="*/ 940200 h 1891359"/>
                <a:gd name="connsiteX2" fmla="*/ 13351 w 1792731"/>
                <a:gd name="connsiteY2" fmla="*/ 1737812 h 1891359"/>
                <a:gd name="connsiteX3" fmla="*/ 309435 w 1792731"/>
                <a:gd name="connsiteY3" fmla="*/ 1891359 h 1891359"/>
                <a:gd name="connsiteX4" fmla="*/ 1669435 w 1792731"/>
                <a:gd name="connsiteY4" fmla="*/ 1840637 h 1891359"/>
                <a:gd name="connsiteX5" fmla="*/ 1688563 w 1792731"/>
                <a:gd name="connsiteY5" fmla="*/ 1292355 h 1891359"/>
                <a:gd name="connsiteX6" fmla="*/ 1309780 w 1792731"/>
                <a:gd name="connsiteY6" fmla="*/ 1046341 h 1891359"/>
                <a:gd name="connsiteX7" fmla="*/ 1560208 w 1792731"/>
                <a:gd name="connsiteY7" fmla="*/ 672856 h 1891359"/>
                <a:gd name="connsiteX8" fmla="*/ 1428622 w 1792731"/>
                <a:gd name="connsiteY8" fmla="*/ 154877 h 1891359"/>
                <a:gd name="connsiteX9" fmla="*/ 930782 w 1792731"/>
                <a:gd name="connsiteY9" fmla="*/ 21205 h 1891359"/>
                <a:gd name="connsiteX10" fmla="*/ 452050 w 1792731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560208 w 1814809"/>
                <a:gd name="connsiteY7" fmla="*/ 672856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619996 w 1814809"/>
                <a:gd name="connsiteY7" fmla="*/ 526399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42872 h 1899590"/>
                <a:gd name="connsiteX1" fmla="*/ 91698 w 1814809"/>
                <a:gd name="connsiteY1" fmla="*/ 948431 h 1899590"/>
                <a:gd name="connsiteX2" fmla="*/ 13351 w 1814809"/>
                <a:gd name="connsiteY2" fmla="*/ 1746043 h 1899590"/>
                <a:gd name="connsiteX3" fmla="*/ 309435 w 1814809"/>
                <a:gd name="connsiteY3" fmla="*/ 1899590 h 1899590"/>
                <a:gd name="connsiteX4" fmla="*/ 1669435 w 1814809"/>
                <a:gd name="connsiteY4" fmla="*/ 1848868 h 1899590"/>
                <a:gd name="connsiteX5" fmla="*/ 1688563 w 1814809"/>
                <a:gd name="connsiteY5" fmla="*/ 1300586 h 1899590"/>
                <a:gd name="connsiteX6" fmla="*/ 1309780 w 1814809"/>
                <a:gd name="connsiteY6" fmla="*/ 1054572 h 1899590"/>
                <a:gd name="connsiteX7" fmla="*/ 1619996 w 1814809"/>
                <a:gd name="connsiteY7" fmla="*/ 534630 h 1899590"/>
                <a:gd name="connsiteX8" fmla="*/ 1488411 w 1814809"/>
                <a:gd name="connsiteY8" fmla="*/ 129049 h 1899590"/>
                <a:gd name="connsiteX9" fmla="*/ 930782 w 1814809"/>
                <a:gd name="connsiteY9" fmla="*/ 29436 h 1899590"/>
                <a:gd name="connsiteX10" fmla="*/ 452050 w 1814809"/>
                <a:gd name="connsiteY10" fmla="*/ 542872 h 1899590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288567 w 1811701"/>
                <a:gd name="connsiteY0" fmla="*/ 555674 h 1898251"/>
                <a:gd name="connsiteX1" fmla="*/ 88590 w 1811701"/>
                <a:gd name="connsiteY1" fmla="*/ 947092 h 1898251"/>
                <a:gd name="connsiteX2" fmla="*/ 10243 w 1811701"/>
                <a:gd name="connsiteY2" fmla="*/ 1744704 h 1898251"/>
                <a:gd name="connsiteX3" fmla="*/ 306327 w 1811701"/>
                <a:gd name="connsiteY3" fmla="*/ 1898251 h 1898251"/>
                <a:gd name="connsiteX4" fmla="*/ 1666327 w 1811701"/>
                <a:gd name="connsiteY4" fmla="*/ 1847529 h 1898251"/>
                <a:gd name="connsiteX5" fmla="*/ 1685455 w 1811701"/>
                <a:gd name="connsiteY5" fmla="*/ 1299247 h 1898251"/>
                <a:gd name="connsiteX6" fmla="*/ 1306672 w 1811701"/>
                <a:gd name="connsiteY6" fmla="*/ 1053233 h 1898251"/>
                <a:gd name="connsiteX7" fmla="*/ 1616888 w 1811701"/>
                <a:gd name="connsiteY7" fmla="*/ 533291 h 1898251"/>
                <a:gd name="connsiteX8" fmla="*/ 1485303 w 1811701"/>
                <a:gd name="connsiteY8" fmla="*/ 127710 h 1898251"/>
                <a:gd name="connsiteX9" fmla="*/ 927674 w 1811701"/>
                <a:gd name="connsiteY9" fmla="*/ 28097 h 1898251"/>
                <a:gd name="connsiteX10" fmla="*/ 288567 w 1811701"/>
                <a:gd name="connsiteY10" fmla="*/ 555674 h 1898251"/>
                <a:gd name="connsiteX0" fmla="*/ 288567 w 1811701"/>
                <a:gd name="connsiteY0" fmla="*/ 479828 h 1822405"/>
                <a:gd name="connsiteX1" fmla="*/ 88590 w 1811701"/>
                <a:gd name="connsiteY1" fmla="*/ 871246 h 1822405"/>
                <a:gd name="connsiteX2" fmla="*/ 10243 w 1811701"/>
                <a:gd name="connsiteY2" fmla="*/ 1668858 h 1822405"/>
                <a:gd name="connsiteX3" fmla="*/ 306327 w 1811701"/>
                <a:gd name="connsiteY3" fmla="*/ 1822405 h 1822405"/>
                <a:gd name="connsiteX4" fmla="*/ 1666327 w 1811701"/>
                <a:gd name="connsiteY4" fmla="*/ 1771683 h 1822405"/>
                <a:gd name="connsiteX5" fmla="*/ 1685455 w 1811701"/>
                <a:gd name="connsiteY5" fmla="*/ 1223401 h 1822405"/>
                <a:gd name="connsiteX6" fmla="*/ 1306672 w 1811701"/>
                <a:gd name="connsiteY6" fmla="*/ 977387 h 1822405"/>
                <a:gd name="connsiteX7" fmla="*/ 1616888 w 1811701"/>
                <a:gd name="connsiteY7" fmla="*/ 457445 h 1822405"/>
                <a:gd name="connsiteX8" fmla="*/ 1485303 w 1811701"/>
                <a:gd name="connsiteY8" fmla="*/ 51864 h 1822405"/>
                <a:gd name="connsiteX9" fmla="*/ 895599 w 1811701"/>
                <a:gd name="connsiteY9" fmla="*/ 79530 h 1822405"/>
                <a:gd name="connsiteX10" fmla="*/ 288567 w 1811701"/>
                <a:gd name="connsiteY10" fmla="*/ 479828 h 182240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616888 w 1811701"/>
                <a:gd name="connsiteY7" fmla="*/ 396875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584814 w 1811701"/>
                <a:gd name="connsiteY7" fmla="*/ 510012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770444"/>
                <a:gd name="connsiteY0" fmla="*/ 419258 h 1761835"/>
                <a:gd name="connsiteX1" fmla="*/ 88590 w 1770444"/>
                <a:gd name="connsiteY1" fmla="*/ 810676 h 1761835"/>
                <a:gd name="connsiteX2" fmla="*/ 10243 w 1770444"/>
                <a:gd name="connsiteY2" fmla="*/ 1608288 h 1761835"/>
                <a:gd name="connsiteX3" fmla="*/ 306327 w 1770444"/>
                <a:gd name="connsiteY3" fmla="*/ 1761835 h 1761835"/>
                <a:gd name="connsiteX4" fmla="*/ 1666327 w 1770444"/>
                <a:gd name="connsiteY4" fmla="*/ 1711113 h 1761835"/>
                <a:gd name="connsiteX5" fmla="*/ 1589229 w 1770444"/>
                <a:gd name="connsiteY5" fmla="*/ 1176973 h 1761835"/>
                <a:gd name="connsiteX6" fmla="*/ 1306672 w 1770444"/>
                <a:gd name="connsiteY6" fmla="*/ 916817 h 1761835"/>
                <a:gd name="connsiteX7" fmla="*/ 1584814 w 1770444"/>
                <a:gd name="connsiteY7" fmla="*/ 510012 h 1761835"/>
                <a:gd name="connsiteX8" fmla="*/ 1373040 w 1770444"/>
                <a:gd name="connsiteY8" fmla="*/ 118574 h 1761835"/>
                <a:gd name="connsiteX9" fmla="*/ 895599 w 1770444"/>
                <a:gd name="connsiteY9" fmla="*/ 18960 h 1761835"/>
                <a:gd name="connsiteX10" fmla="*/ 288567 w 1770444"/>
                <a:gd name="connsiteY10" fmla="*/ 419258 h 1761835"/>
                <a:gd name="connsiteX0" fmla="*/ 288567 w 1592514"/>
                <a:gd name="connsiteY0" fmla="*/ 419258 h 1863058"/>
                <a:gd name="connsiteX1" fmla="*/ 88590 w 1592514"/>
                <a:gd name="connsiteY1" fmla="*/ 810676 h 1863058"/>
                <a:gd name="connsiteX2" fmla="*/ 10243 w 1592514"/>
                <a:gd name="connsiteY2" fmla="*/ 1608288 h 1863058"/>
                <a:gd name="connsiteX3" fmla="*/ 306327 w 1592514"/>
                <a:gd name="connsiteY3" fmla="*/ 1761835 h 1863058"/>
                <a:gd name="connsiteX4" fmla="*/ 1377650 w 1592514"/>
                <a:gd name="connsiteY4" fmla="*/ 1838393 h 1863058"/>
                <a:gd name="connsiteX5" fmla="*/ 1589229 w 1592514"/>
                <a:gd name="connsiteY5" fmla="*/ 1176973 h 1863058"/>
                <a:gd name="connsiteX6" fmla="*/ 1306672 w 1592514"/>
                <a:gd name="connsiteY6" fmla="*/ 916817 h 1863058"/>
                <a:gd name="connsiteX7" fmla="*/ 1584814 w 1592514"/>
                <a:gd name="connsiteY7" fmla="*/ 510012 h 1863058"/>
                <a:gd name="connsiteX8" fmla="*/ 1373040 w 1592514"/>
                <a:gd name="connsiteY8" fmla="*/ 118574 h 1863058"/>
                <a:gd name="connsiteX9" fmla="*/ 895599 w 1592514"/>
                <a:gd name="connsiteY9" fmla="*/ 18960 h 1863058"/>
                <a:gd name="connsiteX10" fmla="*/ 288567 w 1592514"/>
                <a:gd name="connsiteY10" fmla="*/ 419258 h 1863058"/>
                <a:gd name="connsiteX0" fmla="*/ 421322 w 1594935"/>
                <a:gd name="connsiteY0" fmla="*/ 616342 h 1876292"/>
                <a:gd name="connsiteX1" fmla="*/ 91011 w 1594935"/>
                <a:gd name="connsiteY1" fmla="*/ 823910 h 1876292"/>
                <a:gd name="connsiteX2" fmla="*/ 12664 w 1594935"/>
                <a:gd name="connsiteY2" fmla="*/ 1621522 h 1876292"/>
                <a:gd name="connsiteX3" fmla="*/ 308748 w 1594935"/>
                <a:gd name="connsiteY3" fmla="*/ 1775069 h 1876292"/>
                <a:gd name="connsiteX4" fmla="*/ 1380071 w 1594935"/>
                <a:gd name="connsiteY4" fmla="*/ 1851627 h 1876292"/>
                <a:gd name="connsiteX5" fmla="*/ 1591650 w 1594935"/>
                <a:gd name="connsiteY5" fmla="*/ 1190207 h 1876292"/>
                <a:gd name="connsiteX6" fmla="*/ 1309093 w 1594935"/>
                <a:gd name="connsiteY6" fmla="*/ 930051 h 1876292"/>
                <a:gd name="connsiteX7" fmla="*/ 1587235 w 1594935"/>
                <a:gd name="connsiteY7" fmla="*/ 523246 h 1876292"/>
                <a:gd name="connsiteX8" fmla="*/ 1375461 w 1594935"/>
                <a:gd name="connsiteY8" fmla="*/ 131808 h 1876292"/>
                <a:gd name="connsiteX9" fmla="*/ 898020 w 1594935"/>
                <a:gd name="connsiteY9" fmla="*/ 32194 h 1876292"/>
                <a:gd name="connsiteX10" fmla="*/ 421322 w 1594935"/>
                <a:gd name="connsiteY10" fmla="*/ 616342 h 1876292"/>
                <a:gd name="connsiteX0" fmla="*/ 413257 w 1586870"/>
                <a:gd name="connsiteY0" fmla="*/ 616342 h 1876292"/>
                <a:gd name="connsiteX1" fmla="*/ 140873 w 1586870"/>
                <a:gd name="connsiteY1" fmla="*/ 993617 h 1876292"/>
                <a:gd name="connsiteX2" fmla="*/ 4599 w 1586870"/>
                <a:gd name="connsiteY2" fmla="*/ 1621522 h 1876292"/>
                <a:gd name="connsiteX3" fmla="*/ 300683 w 1586870"/>
                <a:gd name="connsiteY3" fmla="*/ 1775069 h 1876292"/>
                <a:gd name="connsiteX4" fmla="*/ 1372006 w 1586870"/>
                <a:gd name="connsiteY4" fmla="*/ 1851627 h 1876292"/>
                <a:gd name="connsiteX5" fmla="*/ 1583585 w 1586870"/>
                <a:gd name="connsiteY5" fmla="*/ 1190207 h 1876292"/>
                <a:gd name="connsiteX6" fmla="*/ 1301028 w 1586870"/>
                <a:gd name="connsiteY6" fmla="*/ 930051 h 1876292"/>
                <a:gd name="connsiteX7" fmla="*/ 1579170 w 1586870"/>
                <a:gd name="connsiteY7" fmla="*/ 523246 h 1876292"/>
                <a:gd name="connsiteX8" fmla="*/ 1367396 w 1586870"/>
                <a:gd name="connsiteY8" fmla="*/ 131808 h 1876292"/>
                <a:gd name="connsiteX9" fmla="*/ 889955 w 1586870"/>
                <a:gd name="connsiteY9" fmla="*/ 32194 h 1876292"/>
                <a:gd name="connsiteX10" fmla="*/ 413257 w 1586870"/>
                <a:gd name="connsiteY10" fmla="*/ 616342 h 1876292"/>
                <a:gd name="connsiteX0" fmla="*/ 284962 w 1458575"/>
                <a:gd name="connsiteY0" fmla="*/ 616342 h 1908017"/>
                <a:gd name="connsiteX1" fmla="*/ 12578 w 1458575"/>
                <a:gd name="connsiteY1" fmla="*/ 993617 h 1908017"/>
                <a:gd name="connsiteX2" fmla="*/ 172388 w 1458575"/>
                <a:gd name="connsiteY2" fmla="*/ 1775069 h 1908017"/>
                <a:gd name="connsiteX3" fmla="*/ 1243711 w 1458575"/>
                <a:gd name="connsiteY3" fmla="*/ 1851627 h 1908017"/>
                <a:gd name="connsiteX4" fmla="*/ 1455290 w 1458575"/>
                <a:gd name="connsiteY4" fmla="*/ 1190207 h 1908017"/>
                <a:gd name="connsiteX5" fmla="*/ 1172733 w 1458575"/>
                <a:gd name="connsiteY5" fmla="*/ 930051 h 1908017"/>
                <a:gd name="connsiteX6" fmla="*/ 1450875 w 1458575"/>
                <a:gd name="connsiteY6" fmla="*/ 523246 h 1908017"/>
                <a:gd name="connsiteX7" fmla="*/ 1239101 w 1458575"/>
                <a:gd name="connsiteY7" fmla="*/ 131808 h 1908017"/>
                <a:gd name="connsiteX8" fmla="*/ 761660 w 1458575"/>
                <a:gd name="connsiteY8" fmla="*/ 32194 h 1908017"/>
                <a:gd name="connsiteX9" fmla="*/ 284962 w 1458575"/>
                <a:gd name="connsiteY9" fmla="*/ 616342 h 1908017"/>
                <a:gd name="connsiteX0" fmla="*/ 343858 w 1519131"/>
                <a:gd name="connsiteY0" fmla="*/ 616342 h 1885036"/>
                <a:gd name="connsiteX1" fmla="*/ 71474 w 1519131"/>
                <a:gd name="connsiteY1" fmla="*/ 993617 h 1885036"/>
                <a:gd name="connsiteX2" fmla="*/ 115432 w 1519131"/>
                <a:gd name="connsiteY2" fmla="*/ 1704358 h 1885036"/>
                <a:gd name="connsiteX3" fmla="*/ 1302607 w 1519131"/>
                <a:gd name="connsiteY3" fmla="*/ 1851627 h 1885036"/>
                <a:gd name="connsiteX4" fmla="*/ 1514186 w 1519131"/>
                <a:gd name="connsiteY4" fmla="*/ 1190207 h 1885036"/>
                <a:gd name="connsiteX5" fmla="*/ 1231629 w 1519131"/>
                <a:gd name="connsiteY5" fmla="*/ 930051 h 1885036"/>
                <a:gd name="connsiteX6" fmla="*/ 1509771 w 1519131"/>
                <a:gd name="connsiteY6" fmla="*/ 523246 h 1885036"/>
                <a:gd name="connsiteX7" fmla="*/ 1297997 w 1519131"/>
                <a:gd name="connsiteY7" fmla="*/ 131808 h 1885036"/>
                <a:gd name="connsiteX8" fmla="*/ 820556 w 1519131"/>
                <a:gd name="connsiteY8" fmla="*/ 32194 h 1885036"/>
                <a:gd name="connsiteX9" fmla="*/ 343858 w 1519131"/>
                <a:gd name="connsiteY9" fmla="*/ 616342 h 1885036"/>
                <a:gd name="connsiteX0" fmla="*/ 343858 w 1549812"/>
                <a:gd name="connsiteY0" fmla="*/ 616342 h 1800235"/>
                <a:gd name="connsiteX1" fmla="*/ 71474 w 1549812"/>
                <a:gd name="connsiteY1" fmla="*/ 993617 h 1800235"/>
                <a:gd name="connsiteX2" fmla="*/ 115432 w 1549812"/>
                <a:gd name="connsiteY2" fmla="*/ 1704358 h 1800235"/>
                <a:gd name="connsiteX3" fmla="*/ 1389496 w 1549812"/>
                <a:gd name="connsiteY3" fmla="*/ 1724347 h 1800235"/>
                <a:gd name="connsiteX4" fmla="*/ 1514186 w 1549812"/>
                <a:gd name="connsiteY4" fmla="*/ 1190207 h 1800235"/>
                <a:gd name="connsiteX5" fmla="*/ 1231629 w 1549812"/>
                <a:gd name="connsiteY5" fmla="*/ 930051 h 1800235"/>
                <a:gd name="connsiteX6" fmla="*/ 1509771 w 1549812"/>
                <a:gd name="connsiteY6" fmla="*/ 523246 h 1800235"/>
                <a:gd name="connsiteX7" fmla="*/ 1297997 w 1549812"/>
                <a:gd name="connsiteY7" fmla="*/ 131808 h 1800235"/>
                <a:gd name="connsiteX8" fmla="*/ 820556 w 1549812"/>
                <a:gd name="connsiteY8" fmla="*/ 32194 h 1800235"/>
                <a:gd name="connsiteX9" fmla="*/ 343858 w 1549812"/>
                <a:gd name="connsiteY9" fmla="*/ 616342 h 180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9812" h="1800235">
                  <a:moveTo>
                    <a:pt x="343858" y="616342"/>
                  </a:moveTo>
                  <a:cubicBezTo>
                    <a:pt x="219011" y="776579"/>
                    <a:pt x="109545" y="812281"/>
                    <a:pt x="71474" y="993617"/>
                  </a:cubicBezTo>
                  <a:cubicBezTo>
                    <a:pt x="33403" y="1174953"/>
                    <a:pt x="-89757" y="1561356"/>
                    <a:pt x="115432" y="1704358"/>
                  </a:cubicBezTo>
                  <a:cubicBezTo>
                    <a:pt x="320621" y="1847360"/>
                    <a:pt x="1156371" y="1810039"/>
                    <a:pt x="1389496" y="1724347"/>
                  </a:cubicBezTo>
                  <a:cubicBezTo>
                    <a:pt x="1622621" y="1638655"/>
                    <a:pt x="1540497" y="1322590"/>
                    <a:pt x="1514186" y="1190207"/>
                  </a:cubicBezTo>
                  <a:cubicBezTo>
                    <a:pt x="1487875" y="1057824"/>
                    <a:pt x="1240336" y="1148914"/>
                    <a:pt x="1231629" y="930051"/>
                  </a:cubicBezTo>
                  <a:cubicBezTo>
                    <a:pt x="1248292" y="693847"/>
                    <a:pt x="1498710" y="656286"/>
                    <a:pt x="1509771" y="523246"/>
                  </a:cubicBezTo>
                  <a:cubicBezTo>
                    <a:pt x="1520832" y="390206"/>
                    <a:pt x="1431655" y="305130"/>
                    <a:pt x="1297997" y="131808"/>
                  </a:cubicBezTo>
                  <a:cubicBezTo>
                    <a:pt x="1189251" y="36824"/>
                    <a:pt x="979579" y="-48562"/>
                    <a:pt x="820556" y="32194"/>
                  </a:cubicBezTo>
                  <a:cubicBezTo>
                    <a:pt x="661533" y="112950"/>
                    <a:pt x="468705" y="456105"/>
                    <a:pt x="343858" y="616342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 417">
              <a:extLst>
                <a:ext uri="{FF2B5EF4-FFF2-40B4-BE49-F238E27FC236}">
                  <a16:creationId xmlns:a16="http://schemas.microsoft.com/office/drawing/2014/main" id="{0D891754-7338-5C40-A33A-F0639BB6E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4076" y="1826035"/>
              <a:ext cx="1736725" cy="1317704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" name="Group 418">
              <a:extLst>
                <a:ext uri="{FF2B5EF4-FFF2-40B4-BE49-F238E27FC236}">
                  <a16:creationId xmlns:a16="http://schemas.microsoft.com/office/drawing/2014/main" id="{AEA10B3B-5D0E-A745-9A91-DE3BF528E5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5350" y="3289251"/>
              <a:ext cx="1458912" cy="933450"/>
              <a:chOff x="2889" y="1631"/>
              <a:chExt cx="980" cy="743"/>
            </a:xfrm>
          </p:grpSpPr>
          <p:sp>
            <p:nvSpPr>
              <p:cNvPr id="10" name="Rectangle 419">
                <a:extLst>
                  <a:ext uri="{FF2B5EF4-FFF2-40B4-BE49-F238E27FC236}">
                    <a16:creationId xmlns:a16="http://schemas.microsoft.com/office/drawing/2014/main" id="{6BF34ACD-7444-E64A-953E-A35DA6E5D0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1" name="AutoShape 420">
                <a:extLst>
                  <a:ext uri="{FF2B5EF4-FFF2-40B4-BE49-F238E27FC236}">
                    <a16:creationId xmlns:a16="http://schemas.microsoft.com/office/drawing/2014/main" id="{E4C35D7A-4591-774D-83EC-7CF1513B84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CC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Freeform 427">
              <a:extLst>
                <a:ext uri="{FF2B5EF4-FFF2-40B4-BE49-F238E27FC236}">
                  <a16:creationId xmlns:a16="http://schemas.microsoft.com/office/drawing/2014/main" id="{9686265D-0084-224F-A761-E9D09F3C25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401" y="4683134"/>
              <a:ext cx="3079750" cy="1665288"/>
            </a:xfrm>
            <a:custGeom>
              <a:avLst/>
              <a:gdLst>
                <a:gd name="T0" fmla="*/ 2147483646 w 1940"/>
                <a:gd name="T1" fmla="*/ 2147483646 h 1049"/>
                <a:gd name="T2" fmla="*/ 2147483646 w 1940"/>
                <a:gd name="T3" fmla="*/ 2147483646 h 1049"/>
                <a:gd name="T4" fmla="*/ 2147483646 w 1940"/>
                <a:gd name="T5" fmla="*/ 2147483646 h 1049"/>
                <a:gd name="T6" fmla="*/ 2147483646 w 1940"/>
                <a:gd name="T7" fmla="*/ 2147483646 h 1049"/>
                <a:gd name="T8" fmla="*/ 2147483646 w 1940"/>
                <a:gd name="T9" fmla="*/ 2147483646 h 1049"/>
                <a:gd name="T10" fmla="*/ 2147483646 w 1940"/>
                <a:gd name="T11" fmla="*/ 2147483646 h 1049"/>
                <a:gd name="T12" fmla="*/ 2147483646 w 1940"/>
                <a:gd name="T13" fmla="*/ 2147483646 h 1049"/>
                <a:gd name="T14" fmla="*/ 2147483646 w 1940"/>
                <a:gd name="T15" fmla="*/ 2147483646 h 1049"/>
                <a:gd name="T16" fmla="*/ 2147483646 w 1940"/>
                <a:gd name="T17" fmla="*/ 2147483646 h 1049"/>
                <a:gd name="T18" fmla="*/ 2147483646 w 1940"/>
                <a:gd name="T19" fmla="*/ 2147483646 h 1049"/>
                <a:gd name="T20" fmla="*/ 2147483646 w 1940"/>
                <a:gd name="T21" fmla="*/ 2147483646 h 1049"/>
                <a:gd name="T22" fmla="*/ 2147483646 w 1940"/>
                <a:gd name="T23" fmla="*/ 2147483646 h 1049"/>
                <a:gd name="T24" fmla="*/ 2147483646 w 1940"/>
                <a:gd name="T25" fmla="*/ 2147483646 h 1049"/>
                <a:gd name="T26" fmla="*/ 2147483646 w 1940"/>
                <a:gd name="T27" fmla="*/ 2147483646 h 1049"/>
                <a:gd name="T28" fmla="*/ 2147483646 w 1940"/>
                <a:gd name="T29" fmla="*/ 2147483646 h 1049"/>
                <a:gd name="T30" fmla="*/ 2147483646 w 1940"/>
                <a:gd name="T31" fmla="*/ 214748364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ext Box 580">
              <a:extLst>
                <a:ext uri="{FF2B5EF4-FFF2-40B4-BE49-F238E27FC236}">
                  <a16:creationId xmlns:a16="http://schemas.microsoft.com/office/drawing/2014/main" id="{F5B64BE1-D9FE-7146-92E3-35695F72CF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79274" y="1488461"/>
              <a:ext cx="13394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pitchFamily="34" charset="-128"/>
                  <a:cs typeface="Arial" panose="020B0604020202020204" pitchFamily="34" charset="0"/>
                </a:rPr>
                <a:t>mobile network</a:t>
              </a:r>
            </a:p>
          </p:txBody>
        </p:sp>
        <p:sp>
          <p:nvSpPr>
            <p:cNvPr id="14" name="Text Box 580">
              <a:extLst>
                <a:ext uri="{FF2B5EF4-FFF2-40B4-BE49-F238E27FC236}">
                  <a16:creationId xmlns:a16="http://schemas.microsoft.com/office/drawing/2014/main" id="{0432D8DA-667E-FC45-A55E-1F665613FF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30835" y="4191922"/>
              <a:ext cx="1955646" cy="268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pitchFamily="34" charset="-128"/>
                  <a:cs typeface="Arial" panose="020B0604020202020204" pitchFamily="34" charset="0"/>
                </a:rPr>
                <a:t>home network</a:t>
              </a:r>
            </a:p>
          </p:txBody>
        </p:sp>
        <p:sp>
          <p:nvSpPr>
            <p:cNvPr id="15" name="Text Box 580">
              <a:extLst>
                <a:ext uri="{FF2B5EF4-FFF2-40B4-BE49-F238E27FC236}">
                  <a16:creationId xmlns:a16="http://schemas.microsoft.com/office/drawing/2014/main" id="{9C412958-D1DD-8944-BBEE-84665CEC91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06908" y="5779775"/>
              <a:ext cx="1195135" cy="44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pitchFamily="34" charset="-128"/>
                  <a:cs typeface="Arial" panose="020B0604020202020204" pitchFamily="34" charset="0"/>
                </a:rPr>
                <a:t>enterprise</a:t>
              </a: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pitchFamily="34" charset="-128"/>
                  <a:cs typeface="Arial" panose="020B0604020202020204" pitchFamily="34" charset="0"/>
                </a:rPr>
                <a:t>          network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FF7DC3E-8FB2-404A-9FDD-E1E04CEDCBFC}"/>
                </a:ext>
              </a:extLst>
            </p:cNvPr>
            <p:cNvSpPr/>
            <p:nvPr/>
          </p:nvSpPr>
          <p:spPr>
            <a:xfrm>
              <a:off x="10222146" y="3179540"/>
              <a:ext cx="1273167" cy="1935748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534770"/>
                <a:gd name="connsiteY0" fmla="*/ 553225 h 1800672"/>
                <a:gd name="connsiteX1" fmla="*/ 3 w 1534770"/>
                <a:gd name="connsiteY1" fmla="*/ 958784 h 1800672"/>
                <a:gd name="connsiteX2" fmla="*/ 367657 w 1534770"/>
                <a:gd name="connsiteY2" fmla="*/ 1526890 h 1800672"/>
                <a:gd name="connsiteX3" fmla="*/ 1186523 w 1534770"/>
                <a:gd name="connsiteY3" fmla="*/ 1794234 h 1800672"/>
                <a:gd name="connsiteX4" fmla="*/ 1520754 w 1534770"/>
                <a:gd name="connsiteY4" fmla="*/ 1276255 h 1800672"/>
                <a:gd name="connsiteX5" fmla="*/ 1468513 w 1534770"/>
                <a:gd name="connsiteY5" fmla="*/ 691440 h 1800672"/>
                <a:gd name="connsiteX6" fmla="*/ 1435794 w 1534770"/>
                <a:gd name="connsiteY6" fmla="*/ 107761 h 1800672"/>
                <a:gd name="connsiteX7" fmla="*/ 839087 w 1534770"/>
                <a:gd name="connsiteY7" fmla="*/ 39789 h 1800672"/>
                <a:gd name="connsiteX8" fmla="*/ 360355 w 1534770"/>
                <a:gd name="connsiteY8" fmla="*/ 553225 h 1800672"/>
                <a:gd name="connsiteX0" fmla="*/ 360355 w 1580585"/>
                <a:gd name="connsiteY0" fmla="*/ 553225 h 1880420"/>
                <a:gd name="connsiteX1" fmla="*/ 3 w 1580585"/>
                <a:gd name="connsiteY1" fmla="*/ 958784 h 1880420"/>
                <a:gd name="connsiteX2" fmla="*/ 367657 w 1580585"/>
                <a:gd name="connsiteY2" fmla="*/ 1526890 h 1880420"/>
                <a:gd name="connsiteX3" fmla="*/ 1186523 w 1580585"/>
                <a:gd name="connsiteY3" fmla="*/ 1794234 h 1880420"/>
                <a:gd name="connsiteX4" fmla="*/ 1570188 w 1580585"/>
                <a:gd name="connsiteY4" fmla="*/ 1785433 h 1880420"/>
                <a:gd name="connsiteX5" fmla="*/ 1468513 w 1580585"/>
                <a:gd name="connsiteY5" fmla="*/ 691440 h 1880420"/>
                <a:gd name="connsiteX6" fmla="*/ 1435794 w 1580585"/>
                <a:gd name="connsiteY6" fmla="*/ 107761 h 1880420"/>
                <a:gd name="connsiteX7" fmla="*/ 839087 w 1580585"/>
                <a:gd name="connsiteY7" fmla="*/ 39789 h 1880420"/>
                <a:gd name="connsiteX8" fmla="*/ 360355 w 1580585"/>
                <a:gd name="connsiteY8" fmla="*/ 553225 h 1880420"/>
                <a:gd name="connsiteX0" fmla="*/ 316588 w 1580732"/>
                <a:gd name="connsiteY0" fmla="*/ 359285 h 1867156"/>
                <a:gd name="connsiteX1" fmla="*/ 150 w 1580732"/>
                <a:gd name="connsiteY1" fmla="*/ 945520 h 1867156"/>
                <a:gd name="connsiteX2" fmla="*/ 367804 w 1580732"/>
                <a:gd name="connsiteY2" fmla="*/ 1513626 h 1867156"/>
                <a:gd name="connsiteX3" fmla="*/ 1186670 w 1580732"/>
                <a:gd name="connsiteY3" fmla="*/ 1780970 h 1867156"/>
                <a:gd name="connsiteX4" fmla="*/ 1570335 w 1580732"/>
                <a:gd name="connsiteY4" fmla="*/ 1772169 h 1867156"/>
                <a:gd name="connsiteX5" fmla="*/ 1468660 w 1580732"/>
                <a:gd name="connsiteY5" fmla="*/ 678176 h 1867156"/>
                <a:gd name="connsiteX6" fmla="*/ 1435941 w 1580732"/>
                <a:gd name="connsiteY6" fmla="*/ 94497 h 1867156"/>
                <a:gd name="connsiteX7" fmla="*/ 839234 w 1580732"/>
                <a:gd name="connsiteY7" fmla="*/ 26525 h 1867156"/>
                <a:gd name="connsiteX8" fmla="*/ 316588 w 1580732"/>
                <a:gd name="connsiteY8" fmla="*/ 359285 h 1867156"/>
                <a:gd name="connsiteX0" fmla="*/ 163575 w 1427719"/>
                <a:gd name="connsiteY0" fmla="*/ 359285 h 1867156"/>
                <a:gd name="connsiteX1" fmla="*/ 836 w 1427719"/>
                <a:gd name="connsiteY1" fmla="*/ 1076921 h 1867156"/>
                <a:gd name="connsiteX2" fmla="*/ 214791 w 1427719"/>
                <a:gd name="connsiteY2" fmla="*/ 1513626 h 1867156"/>
                <a:gd name="connsiteX3" fmla="*/ 1033657 w 1427719"/>
                <a:gd name="connsiteY3" fmla="*/ 1780970 h 1867156"/>
                <a:gd name="connsiteX4" fmla="*/ 1417322 w 1427719"/>
                <a:gd name="connsiteY4" fmla="*/ 1772169 h 1867156"/>
                <a:gd name="connsiteX5" fmla="*/ 1315647 w 1427719"/>
                <a:gd name="connsiteY5" fmla="*/ 678176 h 1867156"/>
                <a:gd name="connsiteX6" fmla="*/ 1282928 w 1427719"/>
                <a:gd name="connsiteY6" fmla="*/ 94497 h 1867156"/>
                <a:gd name="connsiteX7" fmla="*/ 686221 w 1427719"/>
                <a:gd name="connsiteY7" fmla="*/ 26525 h 1867156"/>
                <a:gd name="connsiteX8" fmla="*/ 163575 w 1427719"/>
                <a:gd name="connsiteY8" fmla="*/ 359285 h 1867156"/>
                <a:gd name="connsiteX0" fmla="*/ 163575 w 1426632"/>
                <a:gd name="connsiteY0" fmla="*/ 394322 h 1902193"/>
                <a:gd name="connsiteX1" fmla="*/ 836 w 1426632"/>
                <a:gd name="connsiteY1" fmla="*/ 1111958 h 1902193"/>
                <a:gd name="connsiteX2" fmla="*/ 214791 w 1426632"/>
                <a:gd name="connsiteY2" fmla="*/ 1548663 h 1902193"/>
                <a:gd name="connsiteX3" fmla="*/ 1033657 w 1426632"/>
                <a:gd name="connsiteY3" fmla="*/ 1816007 h 1902193"/>
                <a:gd name="connsiteX4" fmla="*/ 1417322 w 1426632"/>
                <a:gd name="connsiteY4" fmla="*/ 1807206 h 1902193"/>
                <a:gd name="connsiteX5" fmla="*/ 1315647 w 1426632"/>
                <a:gd name="connsiteY5" fmla="*/ 713213 h 1902193"/>
                <a:gd name="connsiteX6" fmla="*/ 1401843 w 1426632"/>
                <a:gd name="connsiteY6" fmla="*/ 63834 h 1902193"/>
                <a:gd name="connsiteX7" fmla="*/ 686221 w 1426632"/>
                <a:gd name="connsiteY7" fmla="*/ 61562 h 1902193"/>
                <a:gd name="connsiteX8" fmla="*/ 163575 w 1426632"/>
                <a:gd name="connsiteY8" fmla="*/ 394322 h 1902193"/>
                <a:gd name="connsiteX0" fmla="*/ 163575 w 1435249"/>
                <a:gd name="connsiteY0" fmla="*/ 394322 h 1885560"/>
                <a:gd name="connsiteX1" fmla="*/ 836 w 1435249"/>
                <a:gd name="connsiteY1" fmla="*/ 1111958 h 1885560"/>
                <a:gd name="connsiteX2" fmla="*/ 214791 w 1435249"/>
                <a:gd name="connsiteY2" fmla="*/ 1548663 h 1885560"/>
                <a:gd name="connsiteX3" fmla="*/ 1033657 w 1435249"/>
                <a:gd name="connsiteY3" fmla="*/ 1816007 h 1885560"/>
                <a:gd name="connsiteX4" fmla="*/ 1417322 w 1435249"/>
                <a:gd name="connsiteY4" fmla="*/ 1807206 h 1885560"/>
                <a:gd name="connsiteX5" fmla="*/ 1375103 w 1435249"/>
                <a:gd name="connsiteY5" fmla="*/ 943164 h 1885560"/>
                <a:gd name="connsiteX6" fmla="*/ 1401843 w 1435249"/>
                <a:gd name="connsiteY6" fmla="*/ 63834 h 1885560"/>
                <a:gd name="connsiteX7" fmla="*/ 686221 w 1435249"/>
                <a:gd name="connsiteY7" fmla="*/ 61562 h 1885560"/>
                <a:gd name="connsiteX8" fmla="*/ 163575 w 1435249"/>
                <a:gd name="connsiteY8" fmla="*/ 394322 h 1885560"/>
                <a:gd name="connsiteX0" fmla="*/ 128947 w 1438213"/>
                <a:gd name="connsiteY0" fmla="*/ 345176 h 1883146"/>
                <a:gd name="connsiteX1" fmla="*/ 3802 w 1438213"/>
                <a:gd name="connsiteY1" fmla="*/ 1109544 h 1883146"/>
                <a:gd name="connsiteX2" fmla="*/ 217757 w 1438213"/>
                <a:gd name="connsiteY2" fmla="*/ 1546249 h 1883146"/>
                <a:gd name="connsiteX3" fmla="*/ 1036623 w 1438213"/>
                <a:gd name="connsiteY3" fmla="*/ 1813593 h 1883146"/>
                <a:gd name="connsiteX4" fmla="*/ 1420288 w 1438213"/>
                <a:gd name="connsiteY4" fmla="*/ 1804792 h 1883146"/>
                <a:gd name="connsiteX5" fmla="*/ 1378069 w 1438213"/>
                <a:gd name="connsiteY5" fmla="*/ 940750 h 1883146"/>
                <a:gd name="connsiteX6" fmla="*/ 1404809 w 1438213"/>
                <a:gd name="connsiteY6" fmla="*/ 61420 h 1883146"/>
                <a:gd name="connsiteX7" fmla="*/ 689187 w 1438213"/>
                <a:gd name="connsiteY7" fmla="*/ 59148 h 1883146"/>
                <a:gd name="connsiteX8" fmla="*/ 128947 w 1438213"/>
                <a:gd name="connsiteY8" fmla="*/ 345176 h 1883146"/>
                <a:gd name="connsiteX0" fmla="*/ 126587 w 1435854"/>
                <a:gd name="connsiteY0" fmla="*/ 353278 h 1891248"/>
                <a:gd name="connsiteX1" fmla="*/ 1442 w 1435854"/>
                <a:gd name="connsiteY1" fmla="*/ 1117646 h 1891248"/>
                <a:gd name="connsiteX2" fmla="*/ 215397 w 1435854"/>
                <a:gd name="connsiteY2" fmla="*/ 1554351 h 1891248"/>
                <a:gd name="connsiteX3" fmla="*/ 1034263 w 1435854"/>
                <a:gd name="connsiteY3" fmla="*/ 1821695 h 1891248"/>
                <a:gd name="connsiteX4" fmla="*/ 1417928 w 1435854"/>
                <a:gd name="connsiteY4" fmla="*/ 1812894 h 1891248"/>
                <a:gd name="connsiteX5" fmla="*/ 1375709 w 1435854"/>
                <a:gd name="connsiteY5" fmla="*/ 948852 h 1891248"/>
                <a:gd name="connsiteX6" fmla="*/ 1402449 w 1435854"/>
                <a:gd name="connsiteY6" fmla="*/ 69522 h 1891248"/>
                <a:gd name="connsiteX7" fmla="*/ 221605 w 1435854"/>
                <a:gd name="connsiteY7" fmla="*/ 47778 h 1891248"/>
                <a:gd name="connsiteX8" fmla="*/ 126587 w 1435854"/>
                <a:gd name="connsiteY8" fmla="*/ 353278 h 1891248"/>
                <a:gd name="connsiteX0" fmla="*/ 35803 w 1453152"/>
                <a:gd name="connsiteY0" fmla="*/ 439993 h 1896181"/>
                <a:gd name="connsiteX1" fmla="*/ 18740 w 1453152"/>
                <a:gd name="connsiteY1" fmla="*/ 1122579 h 1896181"/>
                <a:gd name="connsiteX2" fmla="*/ 232695 w 1453152"/>
                <a:gd name="connsiteY2" fmla="*/ 1559284 h 1896181"/>
                <a:gd name="connsiteX3" fmla="*/ 1051561 w 1453152"/>
                <a:gd name="connsiteY3" fmla="*/ 1826628 h 1896181"/>
                <a:gd name="connsiteX4" fmla="*/ 1435226 w 1453152"/>
                <a:gd name="connsiteY4" fmla="*/ 1817827 h 1896181"/>
                <a:gd name="connsiteX5" fmla="*/ 1393007 w 1453152"/>
                <a:gd name="connsiteY5" fmla="*/ 953785 h 1896181"/>
                <a:gd name="connsiteX6" fmla="*/ 1419747 w 1453152"/>
                <a:gd name="connsiteY6" fmla="*/ 74455 h 1896181"/>
                <a:gd name="connsiteX7" fmla="*/ 238903 w 1453152"/>
                <a:gd name="connsiteY7" fmla="*/ 52711 h 1896181"/>
                <a:gd name="connsiteX8" fmla="*/ 35803 w 1453152"/>
                <a:gd name="connsiteY8" fmla="*/ 439993 h 1896181"/>
                <a:gd name="connsiteX0" fmla="*/ 35803 w 1447873"/>
                <a:gd name="connsiteY0" fmla="*/ 439993 h 1952840"/>
                <a:gd name="connsiteX1" fmla="*/ 18740 w 1447873"/>
                <a:gd name="connsiteY1" fmla="*/ 1122579 h 1952840"/>
                <a:gd name="connsiteX2" fmla="*/ 232695 w 1447873"/>
                <a:gd name="connsiteY2" fmla="*/ 1559284 h 1952840"/>
                <a:gd name="connsiteX3" fmla="*/ 1130848 w 1447873"/>
                <a:gd name="connsiteY3" fmla="*/ 1925181 h 1952840"/>
                <a:gd name="connsiteX4" fmla="*/ 1435226 w 1447873"/>
                <a:gd name="connsiteY4" fmla="*/ 1817827 h 1952840"/>
                <a:gd name="connsiteX5" fmla="*/ 1393007 w 1447873"/>
                <a:gd name="connsiteY5" fmla="*/ 953785 h 1952840"/>
                <a:gd name="connsiteX6" fmla="*/ 1419747 w 1447873"/>
                <a:gd name="connsiteY6" fmla="*/ 74455 h 1952840"/>
                <a:gd name="connsiteX7" fmla="*/ 238903 w 1447873"/>
                <a:gd name="connsiteY7" fmla="*/ 52711 h 1952840"/>
                <a:gd name="connsiteX8" fmla="*/ 35803 w 1447873"/>
                <a:gd name="connsiteY8" fmla="*/ 439993 h 195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7873" h="1952840">
                  <a:moveTo>
                    <a:pt x="35803" y="439993"/>
                  </a:moveTo>
                  <a:cubicBezTo>
                    <a:pt x="-891" y="618304"/>
                    <a:pt x="-14075" y="936031"/>
                    <a:pt x="18740" y="1122579"/>
                  </a:cubicBezTo>
                  <a:cubicBezTo>
                    <a:pt x="51555" y="1309127"/>
                    <a:pt x="47344" y="1425517"/>
                    <a:pt x="232695" y="1559284"/>
                  </a:cubicBezTo>
                  <a:cubicBezTo>
                    <a:pt x="418046" y="1693051"/>
                    <a:pt x="930426" y="1882091"/>
                    <a:pt x="1130848" y="1925181"/>
                  </a:cubicBezTo>
                  <a:cubicBezTo>
                    <a:pt x="1331270" y="1968271"/>
                    <a:pt x="1391533" y="1979726"/>
                    <a:pt x="1435226" y="1817827"/>
                  </a:cubicBezTo>
                  <a:cubicBezTo>
                    <a:pt x="1478919" y="1655928"/>
                    <a:pt x="1395587" y="1244347"/>
                    <a:pt x="1393007" y="953785"/>
                  </a:cubicBezTo>
                  <a:cubicBezTo>
                    <a:pt x="1390427" y="663223"/>
                    <a:pt x="1458740" y="183063"/>
                    <a:pt x="1419747" y="74455"/>
                  </a:cubicBezTo>
                  <a:cubicBezTo>
                    <a:pt x="1380754" y="-34153"/>
                    <a:pt x="469560" y="-8212"/>
                    <a:pt x="238903" y="52711"/>
                  </a:cubicBezTo>
                  <a:cubicBezTo>
                    <a:pt x="8246" y="113634"/>
                    <a:pt x="72497" y="261682"/>
                    <a:pt x="35803" y="43999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9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EE33F92-9EFD-1049-86D1-9A1C83FBFFD0}"/>
                </a:ext>
              </a:extLst>
            </p:cNvPr>
            <p:cNvGrpSpPr/>
            <p:nvPr/>
          </p:nvGrpSpPr>
          <p:grpSpPr>
            <a:xfrm>
              <a:off x="10837700" y="3928050"/>
              <a:ext cx="687393" cy="721548"/>
              <a:chOff x="5203089" y="1751190"/>
              <a:chExt cx="858331" cy="662414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17AAF081-98E9-0444-8C28-C085783A2404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381F53F7-8D3F-934D-9639-154FD55CC39D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E16715E-2B30-E64F-8086-0E73A172B1D9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DD2C9A3-0BB6-364A-855D-5AFB58F035C5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B9F62F3-8BFF-904D-A003-968C66C18062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36EA212A-5149-354A-BE06-2012360778A5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CFA4BC16-650B-1347-A12C-E7E399F7BB6E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77C2229-A27A-784B-AA3C-798B529CF8CF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9DA2FAF-FB0E-3C40-AB94-496E00A66F33}"/>
                </a:ext>
              </a:extLst>
            </p:cNvPr>
            <p:cNvGrpSpPr/>
            <p:nvPr/>
          </p:nvGrpSpPr>
          <p:grpSpPr>
            <a:xfrm>
              <a:off x="10771171" y="3194171"/>
              <a:ext cx="594613" cy="648336"/>
              <a:chOff x="5203089" y="1751190"/>
              <a:chExt cx="858331" cy="662414"/>
            </a:xfrm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93F4B515-9C72-2F48-AF31-942AE2A05F05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1E827F80-2171-E645-B2B7-BAB67B14D0D4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FDCE071A-65A0-114F-8B66-3AB036FC243C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4FF0279-C003-6946-BA67-F3EC58236306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A221907-DD79-A542-A014-3976EDFD3DC0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93CC9AEC-F0DA-CA44-99AC-0F4ADF8F9D16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6F0DC972-23BC-2A42-846B-078DDFEF1549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0BDDB8C-628B-C944-A896-C680B19E28EC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BAA37E66-7545-F642-B3C8-6F1B501DC351}"/>
                </a:ext>
              </a:extLst>
            </p:cNvPr>
            <p:cNvSpPr/>
            <p:nvPr/>
          </p:nvSpPr>
          <p:spPr>
            <a:xfrm>
              <a:off x="9540813" y="1782042"/>
              <a:ext cx="1497864" cy="1386455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494463"/>
                <a:gd name="connsiteY0" fmla="*/ 534641 h 1775651"/>
                <a:gd name="connsiteX1" fmla="*/ 3 w 1494463"/>
                <a:gd name="connsiteY1" fmla="*/ 940200 h 1775651"/>
                <a:gd name="connsiteX2" fmla="*/ 367657 w 1494463"/>
                <a:gd name="connsiteY2" fmla="*/ 1508306 h 1775651"/>
                <a:gd name="connsiteX3" fmla="*/ 1186523 w 1494463"/>
                <a:gd name="connsiteY3" fmla="*/ 1775650 h 1775651"/>
                <a:gd name="connsiteX4" fmla="*/ 1467465 w 1494463"/>
                <a:gd name="connsiteY4" fmla="*/ 1510813 h 1775651"/>
                <a:gd name="connsiteX5" fmla="*/ 1468513 w 1494463"/>
                <a:gd name="connsiteY5" fmla="*/ 672856 h 1775651"/>
                <a:gd name="connsiteX6" fmla="*/ 1336927 w 1494463"/>
                <a:gd name="connsiteY6" fmla="*/ 154877 h 1775651"/>
                <a:gd name="connsiteX7" fmla="*/ 839087 w 1494463"/>
                <a:gd name="connsiteY7" fmla="*/ 21205 h 1775651"/>
                <a:gd name="connsiteX8" fmla="*/ 360355 w 1494463"/>
                <a:gd name="connsiteY8" fmla="*/ 534641 h 1775651"/>
                <a:gd name="connsiteX0" fmla="*/ 360355 w 1491064"/>
                <a:gd name="connsiteY0" fmla="*/ 552327 h 1793337"/>
                <a:gd name="connsiteX1" fmla="*/ 3 w 1491064"/>
                <a:gd name="connsiteY1" fmla="*/ 957886 h 1793337"/>
                <a:gd name="connsiteX2" fmla="*/ 367657 w 1491064"/>
                <a:gd name="connsiteY2" fmla="*/ 1525992 h 1793337"/>
                <a:gd name="connsiteX3" fmla="*/ 1186523 w 1491064"/>
                <a:gd name="connsiteY3" fmla="*/ 1793336 h 1793337"/>
                <a:gd name="connsiteX4" fmla="*/ 1467465 w 1491064"/>
                <a:gd name="connsiteY4" fmla="*/ 1528499 h 1793337"/>
                <a:gd name="connsiteX5" fmla="*/ 1468513 w 1491064"/>
                <a:gd name="connsiteY5" fmla="*/ 690542 h 1793337"/>
                <a:gd name="connsiteX6" fmla="*/ 1407977 w 1491064"/>
                <a:gd name="connsiteY6" fmla="*/ 109278 h 1793337"/>
                <a:gd name="connsiteX7" fmla="*/ 839087 w 1491064"/>
                <a:gd name="connsiteY7" fmla="*/ 38891 h 1793337"/>
                <a:gd name="connsiteX8" fmla="*/ 360355 w 1491064"/>
                <a:gd name="connsiteY8" fmla="*/ 552327 h 1793337"/>
                <a:gd name="connsiteX0" fmla="*/ 360355 w 1502818"/>
                <a:gd name="connsiteY0" fmla="*/ 552327 h 1612281"/>
                <a:gd name="connsiteX1" fmla="*/ 3 w 1502818"/>
                <a:gd name="connsiteY1" fmla="*/ 957886 h 1612281"/>
                <a:gd name="connsiteX2" fmla="*/ 367657 w 1502818"/>
                <a:gd name="connsiteY2" fmla="*/ 1525992 h 1612281"/>
                <a:gd name="connsiteX3" fmla="*/ 1026659 w 1502818"/>
                <a:gd name="connsiteY3" fmla="*/ 1582385 h 1612281"/>
                <a:gd name="connsiteX4" fmla="*/ 1467465 w 1502818"/>
                <a:gd name="connsiteY4" fmla="*/ 1528499 h 1612281"/>
                <a:gd name="connsiteX5" fmla="*/ 1468513 w 1502818"/>
                <a:gd name="connsiteY5" fmla="*/ 690542 h 1612281"/>
                <a:gd name="connsiteX6" fmla="*/ 1407977 w 1502818"/>
                <a:gd name="connsiteY6" fmla="*/ 109278 h 1612281"/>
                <a:gd name="connsiteX7" fmla="*/ 839087 w 1502818"/>
                <a:gd name="connsiteY7" fmla="*/ 38891 h 1612281"/>
                <a:gd name="connsiteX8" fmla="*/ 360355 w 1502818"/>
                <a:gd name="connsiteY8" fmla="*/ 552327 h 1612281"/>
                <a:gd name="connsiteX0" fmla="*/ 360384 w 1502847"/>
                <a:gd name="connsiteY0" fmla="*/ 552327 h 1803602"/>
                <a:gd name="connsiteX1" fmla="*/ 32 w 1502847"/>
                <a:gd name="connsiteY1" fmla="*/ 957886 h 1803602"/>
                <a:gd name="connsiteX2" fmla="*/ 385448 w 1502847"/>
                <a:gd name="connsiteY2" fmla="*/ 1779134 h 1803602"/>
                <a:gd name="connsiteX3" fmla="*/ 1026688 w 1502847"/>
                <a:gd name="connsiteY3" fmla="*/ 1582385 h 1803602"/>
                <a:gd name="connsiteX4" fmla="*/ 1467494 w 1502847"/>
                <a:gd name="connsiteY4" fmla="*/ 1528499 h 1803602"/>
                <a:gd name="connsiteX5" fmla="*/ 1468542 w 1502847"/>
                <a:gd name="connsiteY5" fmla="*/ 690542 h 1803602"/>
                <a:gd name="connsiteX6" fmla="*/ 1408006 w 1502847"/>
                <a:gd name="connsiteY6" fmla="*/ 109278 h 1803602"/>
                <a:gd name="connsiteX7" fmla="*/ 839116 w 1502847"/>
                <a:gd name="connsiteY7" fmla="*/ 38891 h 1803602"/>
                <a:gd name="connsiteX8" fmla="*/ 360384 w 1502847"/>
                <a:gd name="connsiteY8" fmla="*/ 552327 h 1803602"/>
                <a:gd name="connsiteX0" fmla="*/ 360384 w 1502847"/>
                <a:gd name="connsiteY0" fmla="*/ 552327 h 1826319"/>
                <a:gd name="connsiteX1" fmla="*/ 32 w 1502847"/>
                <a:gd name="connsiteY1" fmla="*/ 957886 h 1826319"/>
                <a:gd name="connsiteX2" fmla="*/ 385448 w 1502847"/>
                <a:gd name="connsiteY2" fmla="*/ 1779134 h 1826319"/>
                <a:gd name="connsiteX3" fmla="*/ 1026688 w 1502847"/>
                <a:gd name="connsiteY3" fmla="*/ 1582385 h 1826319"/>
                <a:gd name="connsiteX4" fmla="*/ 1467494 w 1502847"/>
                <a:gd name="connsiteY4" fmla="*/ 1528499 h 1826319"/>
                <a:gd name="connsiteX5" fmla="*/ 1468542 w 1502847"/>
                <a:gd name="connsiteY5" fmla="*/ 690542 h 1826319"/>
                <a:gd name="connsiteX6" fmla="*/ 1408006 w 1502847"/>
                <a:gd name="connsiteY6" fmla="*/ 109278 h 1826319"/>
                <a:gd name="connsiteX7" fmla="*/ 839116 w 1502847"/>
                <a:gd name="connsiteY7" fmla="*/ 38891 h 1826319"/>
                <a:gd name="connsiteX8" fmla="*/ 360384 w 1502847"/>
                <a:gd name="connsiteY8" fmla="*/ 552327 h 1826319"/>
                <a:gd name="connsiteX0" fmla="*/ 289852 w 1503366"/>
                <a:gd name="connsiteY0" fmla="*/ 461730 h 1820101"/>
                <a:gd name="connsiteX1" fmla="*/ 551 w 1503366"/>
                <a:gd name="connsiteY1" fmla="*/ 951668 h 1820101"/>
                <a:gd name="connsiteX2" fmla="*/ 385967 w 1503366"/>
                <a:gd name="connsiteY2" fmla="*/ 1772916 h 1820101"/>
                <a:gd name="connsiteX3" fmla="*/ 1027207 w 1503366"/>
                <a:gd name="connsiteY3" fmla="*/ 1576167 h 1820101"/>
                <a:gd name="connsiteX4" fmla="*/ 1468013 w 1503366"/>
                <a:gd name="connsiteY4" fmla="*/ 1522281 h 1820101"/>
                <a:gd name="connsiteX5" fmla="*/ 1469061 w 1503366"/>
                <a:gd name="connsiteY5" fmla="*/ 684324 h 1820101"/>
                <a:gd name="connsiteX6" fmla="*/ 1408525 w 1503366"/>
                <a:gd name="connsiteY6" fmla="*/ 103060 h 1820101"/>
                <a:gd name="connsiteX7" fmla="*/ 839635 w 1503366"/>
                <a:gd name="connsiteY7" fmla="*/ 32673 h 1820101"/>
                <a:gd name="connsiteX8" fmla="*/ 289852 w 1503366"/>
                <a:gd name="connsiteY8" fmla="*/ 461730 h 1820101"/>
                <a:gd name="connsiteX0" fmla="*/ 293376 w 1506890"/>
                <a:gd name="connsiteY0" fmla="*/ 461730 h 1820101"/>
                <a:gd name="connsiteX1" fmla="*/ 4075 w 1506890"/>
                <a:gd name="connsiteY1" fmla="*/ 951668 h 1820101"/>
                <a:gd name="connsiteX2" fmla="*/ 389491 w 1506890"/>
                <a:gd name="connsiteY2" fmla="*/ 1772916 h 1820101"/>
                <a:gd name="connsiteX3" fmla="*/ 1030731 w 1506890"/>
                <a:gd name="connsiteY3" fmla="*/ 1576167 h 1820101"/>
                <a:gd name="connsiteX4" fmla="*/ 1471537 w 1506890"/>
                <a:gd name="connsiteY4" fmla="*/ 1522281 h 1820101"/>
                <a:gd name="connsiteX5" fmla="*/ 1472585 w 1506890"/>
                <a:gd name="connsiteY5" fmla="*/ 684324 h 1820101"/>
                <a:gd name="connsiteX6" fmla="*/ 1412049 w 1506890"/>
                <a:gd name="connsiteY6" fmla="*/ 103060 h 1820101"/>
                <a:gd name="connsiteX7" fmla="*/ 843159 w 1506890"/>
                <a:gd name="connsiteY7" fmla="*/ 32673 h 1820101"/>
                <a:gd name="connsiteX8" fmla="*/ 293376 w 1506890"/>
                <a:gd name="connsiteY8" fmla="*/ 461730 h 1820101"/>
                <a:gd name="connsiteX0" fmla="*/ 203955 w 1545103"/>
                <a:gd name="connsiteY0" fmla="*/ 206126 h 1802639"/>
                <a:gd name="connsiteX1" fmla="*/ 42288 w 1545103"/>
                <a:gd name="connsiteY1" fmla="*/ 934206 h 1802639"/>
                <a:gd name="connsiteX2" fmla="*/ 427704 w 1545103"/>
                <a:gd name="connsiteY2" fmla="*/ 1755454 h 1802639"/>
                <a:gd name="connsiteX3" fmla="*/ 1068944 w 1545103"/>
                <a:gd name="connsiteY3" fmla="*/ 1558705 h 1802639"/>
                <a:gd name="connsiteX4" fmla="*/ 1509750 w 1545103"/>
                <a:gd name="connsiteY4" fmla="*/ 1504819 h 1802639"/>
                <a:gd name="connsiteX5" fmla="*/ 1510798 w 1545103"/>
                <a:gd name="connsiteY5" fmla="*/ 666862 h 1802639"/>
                <a:gd name="connsiteX6" fmla="*/ 1450262 w 1545103"/>
                <a:gd name="connsiteY6" fmla="*/ 85598 h 1802639"/>
                <a:gd name="connsiteX7" fmla="*/ 881372 w 1545103"/>
                <a:gd name="connsiteY7" fmla="*/ 15211 h 1802639"/>
                <a:gd name="connsiteX8" fmla="*/ 203955 w 1545103"/>
                <a:gd name="connsiteY8" fmla="*/ 206126 h 1802639"/>
                <a:gd name="connsiteX0" fmla="*/ 147252 w 1634267"/>
                <a:gd name="connsiteY0" fmla="*/ 113266 h 1796376"/>
                <a:gd name="connsiteX1" fmla="*/ 131452 w 1634267"/>
                <a:gd name="connsiteY1" fmla="*/ 927943 h 1796376"/>
                <a:gd name="connsiteX2" fmla="*/ 516868 w 1634267"/>
                <a:gd name="connsiteY2" fmla="*/ 1749191 h 1796376"/>
                <a:gd name="connsiteX3" fmla="*/ 1158108 w 1634267"/>
                <a:gd name="connsiteY3" fmla="*/ 1552442 h 1796376"/>
                <a:gd name="connsiteX4" fmla="*/ 1598914 w 1634267"/>
                <a:gd name="connsiteY4" fmla="*/ 1498556 h 1796376"/>
                <a:gd name="connsiteX5" fmla="*/ 1599962 w 1634267"/>
                <a:gd name="connsiteY5" fmla="*/ 660599 h 1796376"/>
                <a:gd name="connsiteX6" fmla="*/ 1539426 w 1634267"/>
                <a:gd name="connsiteY6" fmla="*/ 79335 h 1796376"/>
                <a:gd name="connsiteX7" fmla="*/ 970536 w 1634267"/>
                <a:gd name="connsiteY7" fmla="*/ 8948 h 1796376"/>
                <a:gd name="connsiteX8" fmla="*/ 147252 w 1634267"/>
                <a:gd name="connsiteY8" fmla="*/ 113266 h 179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34267" h="1796376">
                  <a:moveTo>
                    <a:pt x="147252" y="113266"/>
                  </a:moveTo>
                  <a:cubicBezTo>
                    <a:pt x="-139307" y="245497"/>
                    <a:pt x="69849" y="655289"/>
                    <a:pt x="131452" y="927943"/>
                  </a:cubicBezTo>
                  <a:cubicBezTo>
                    <a:pt x="193055" y="1200597"/>
                    <a:pt x="345759" y="1645108"/>
                    <a:pt x="516868" y="1749191"/>
                  </a:cubicBezTo>
                  <a:cubicBezTo>
                    <a:pt x="687977" y="1853274"/>
                    <a:pt x="1013294" y="1784070"/>
                    <a:pt x="1158108" y="1552442"/>
                  </a:cubicBezTo>
                  <a:cubicBezTo>
                    <a:pt x="1302922" y="1320814"/>
                    <a:pt x="1525272" y="1647197"/>
                    <a:pt x="1598914" y="1498556"/>
                  </a:cubicBezTo>
                  <a:cubicBezTo>
                    <a:pt x="1672556" y="1349916"/>
                    <a:pt x="1609877" y="897136"/>
                    <a:pt x="1599962" y="660599"/>
                  </a:cubicBezTo>
                  <a:cubicBezTo>
                    <a:pt x="1590047" y="424062"/>
                    <a:pt x="1578419" y="187943"/>
                    <a:pt x="1539426" y="79335"/>
                  </a:cubicBezTo>
                  <a:cubicBezTo>
                    <a:pt x="1500433" y="-29273"/>
                    <a:pt x="1202565" y="3293"/>
                    <a:pt x="970536" y="8948"/>
                  </a:cubicBezTo>
                  <a:cubicBezTo>
                    <a:pt x="738507" y="14603"/>
                    <a:pt x="433811" y="-18965"/>
                    <a:pt x="147252" y="1132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7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A436E5-DB16-6B48-A95B-C67A46FCA1CE}"/>
                </a:ext>
              </a:extLst>
            </p:cNvPr>
            <p:cNvSpPr txBox="1"/>
            <p:nvPr/>
          </p:nvSpPr>
          <p:spPr>
            <a:xfrm>
              <a:off x="9427201" y="1851195"/>
              <a:ext cx="1725088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national or global ISP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80F0415-129C-724E-9F91-A3416C207B74}"/>
                </a:ext>
              </a:extLst>
            </p:cNvPr>
            <p:cNvSpPr/>
            <p:nvPr/>
          </p:nvSpPr>
          <p:spPr>
            <a:xfrm>
              <a:off x="9279068" y="3677908"/>
              <a:ext cx="305749" cy="197847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01266DB-7D91-DC49-8178-F7E97E371915}"/>
                </a:ext>
              </a:extLst>
            </p:cNvPr>
            <p:cNvSpPr txBox="1"/>
            <p:nvPr/>
          </p:nvSpPr>
          <p:spPr>
            <a:xfrm>
              <a:off x="8766162" y="3447919"/>
              <a:ext cx="1040639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local or regional ISP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012619D-C1B9-9E4D-B4A9-876BA94DC145}"/>
                </a:ext>
              </a:extLst>
            </p:cNvPr>
            <p:cNvSpPr txBox="1"/>
            <p:nvPr/>
          </p:nvSpPr>
          <p:spPr>
            <a:xfrm>
              <a:off x="10917767" y="4677937"/>
              <a:ext cx="813043" cy="383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datacenter 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network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D693DB4-6274-AB47-B060-5162DC67A0F2}"/>
                </a:ext>
              </a:extLst>
            </p:cNvPr>
            <p:cNvSpPr txBox="1"/>
            <p:nvPr/>
          </p:nvSpPr>
          <p:spPr>
            <a:xfrm>
              <a:off x="10063018" y="4228248"/>
              <a:ext cx="843051" cy="6740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content 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provider 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network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D88F236-FC4E-1F44-BDBA-305FE7553C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9920" y="3580125"/>
              <a:ext cx="412964" cy="637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2D7F6FA-AB2E-7C49-BA42-44B1F9BEF5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60835" y="3640684"/>
              <a:ext cx="345866" cy="7389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D22B0DA-193D-0541-AD42-9928D024BD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36897" y="3633421"/>
              <a:ext cx="335987" cy="395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232779F-5DE3-EA4A-A395-C70CD1F5DD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0774" y="3594896"/>
              <a:ext cx="1" cy="4857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0062485-B0EF-2549-BDF6-5E5D881E42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0620" y="4071642"/>
              <a:ext cx="508543" cy="3486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88E815D-5136-134A-ADCD-9DBE337963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5195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F77C5CB-C471-674A-A359-0414B7D07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616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2941AEA-5F1B-7A40-937C-1C933DFEFE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6868" y="3507672"/>
              <a:ext cx="382424" cy="5170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593A500-3130-1E4A-8A5F-A763D002195F}"/>
                </a:ext>
              </a:extLst>
            </p:cNvPr>
            <p:cNvCxnSpPr>
              <a:cxnSpLocks/>
            </p:cNvCxnSpPr>
            <p:nvPr/>
          </p:nvCxnSpPr>
          <p:spPr>
            <a:xfrm>
              <a:off x="9733069" y="3507672"/>
              <a:ext cx="0" cy="540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D9BDBE3-FBD6-B24B-B6E7-1ABDBDBE19D7}"/>
                </a:ext>
              </a:extLst>
            </p:cNvPr>
            <p:cNvCxnSpPr/>
            <p:nvPr/>
          </p:nvCxnSpPr>
          <p:spPr>
            <a:xfrm>
              <a:off x="10137668" y="2754692"/>
              <a:ext cx="488174" cy="839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AA0BC32-63E2-3041-A476-7D2B29BD01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98719" y="2695013"/>
              <a:ext cx="380432" cy="69480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575F53A-2E12-EB46-B4CA-BF4702801270}"/>
                </a:ext>
              </a:extLst>
            </p:cNvPr>
            <p:cNvGrpSpPr/>
            <p:nvPr/>
          </p:nvGrpSpPr>
          <p:grpSpPr>
            <a:xfrm>
              <a:off x="7562238" y="2127325"/>
              <a:ext cx="3578867" cy="3640283"/>
              <a:chOff x="7562238" y="2127325"/>
              <a:chExt cx="3578867" cy="3640283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74899F96-5B5F-E443-8AA3-5B224C4DB3D1}"/>
                  </a:ext>
                </a:extLst>
              </p:cNvPr>
              <p:cNvGrpSpPr/>
              <p:nvPr/>
            </p:nvGrpSpPr>
            <p:grpSpPr>
              <a:xfrm>
                <a:off x="7857253" y="2127325"/>
                <a:ext cx="3283852" cy="3640283"/>
                <a:chOff x="7881336" y="2104198"/>
                <a:chExt cx="3283852" cy="3640283"/>
              </a:xfrm>
            </p:grpSpPr>
            <p:sp>
              <p:nvSpPr>
                <p:cNvPr id="58" name="Line 428">
                  <a:extLst>
                    <a:ext uri="{FF2B5EF4-FFF2-40B4-BE49-F238E27FC236}">
                      <a16:creationId xmlns:a16="http://schemas.microsoft.com/office/drawing/2014/main" id="{396F5A87-50A7-BF4A-9C3C-14C1DCE4AE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813692" y="5228612"/>
                  <a:ext cx="388062" cy="75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Line 430">
                  <a:extLst>
                    <a:ext uri="{FF2B5EF4-FFF2-40B4-BE49-F238E27FC236}">
                      <a16:creationId xmlns:a16="http://schemas.microsoft.com/office/drawing/2014/main" id="{16430204-CD86-EF4D-9E83-B63AADF840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234009" y="5382159"/>
                  <a:ext cx="0" cy="1143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Line 431">
                  <a:extLst>
                    <a:ext uri="{FF2B5EF4-FFF2-40B4-BE49-F238E27FC236}">
                      <a16:creationId xmlns:a16="http://schemas.microsoft.com/office/drawing/2014/main" id="{FAC2CB83-3993-B24B-837C-806A23A7F8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57042" y="4815390"/>
                  <a:ext cx="524483" cy="26153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Line 432">
                  <a:extLst>
                    <a:ext uri="{FF2B5EF4-FFF2-40B4-BE49-F238E27FC236}">
                      <a16:creationId xmlns:a16="http://schemas.microsoft.com/office/drawing/2014/main" id="{679EEBE7-460B-6D49-8282-C245853F079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74149" y="4815390"/>
                  <a:ext cx="569255" cy="2462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2" name="Line 433">
                  <a:extLst>
                    <a:ext uri="{FF2B5EF4-FFF2-40B4-BE49-F238E27FC236}">
                      <a16:creationId xmlns:a16="http://schemas.microsoft.com/office/drawing/2014/main" id="{9188311F-C483-794A-BDA4-DF9DB1EFCA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45827" y="5085749"/>
                  <a:ext cx="103050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Line 435">
                  <a:extLst>
                    <a:ext uri="{FF2B5EF4-FFF2-40B4-BE49-F238E27FC236}">
                      <a16:creationId xmlns:a16="http://schemas.microsoft.com/office/drawing/2014/main" id="{61543E5D-AE45-C449-8025-B9D3610A927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34290" y="5094207"/>
                  <a:ext cx="22680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Line 436">
                  <a:extLst>
                    <a:ext uri="{FF2B5EF4-FFF2-40B4-BE49-F238E27FC236}">
                      <a16:creationId xmlns:a16="http://schemas.microsoft.com/office/drawing/2014/main" id="{407C51FD-5BC1-FF44-990C-53B4937431C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72450" y="5267343"/>
                  <a:ext cx="41275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5" name="Line 439">
                  <a:extLst>
                    <a:ext uri="{FF2B5EF4-FFF2-40B4-BE49-F238E27FC236}">
                      <a16:creationId xmlns:a16="http://schemas.microsoft.com/office/drawing/2014/main" id="{8D6B7822-F4C1-1C45-B3C7-242CB8F3EA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397900" y="5259125"/>
                  <a:ext cx="68080" cy="293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Line 440">
                  <a:extLst>
                    <a:ext uri="{FF2B5EF4-FFF2-40B4-BE49-F238E27FC236}">
                      <a16:creationId xmlns:a16="http://schemas.microsoft.com/office/drawing/2014/main" id="{E3E55285-5F18-8649-A73F-ADAD9AD0D9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512814" y="5284804"/>
                  <a:ext cx="280374" cy="2698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Line 441">
                  <a:extLst>
                    <a:ext uri="{FF2B5EF4-FFF2-40B4-BE49-F238E27FC236}">
                      <a16:creationId xmlns:a16="http://schemas.microsoft.com/office/drawing/2014/main" id="{472F9F1D-5DDE-DD49-8DB5-0872CEA0AB9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512814" y="5234921"/>
                  <a:ext cx="914184" cy="4686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Line 443">
                  <a:extLst>
                    <a:ext uri="{FF2B5EF4-FFF2-40B4-BE49-F238E27FC236}">
                      <a16:creationId xmlns:a16="http://schemas.microsoft.com/office/drawing/2014/main" id="{A0C39C45-2068-084E-A4A7-5363EF3417D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71861" y="3806843"/>
                  <a:ext cx="0" cy="1317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Line 449">
                  <a:extLst>
                    <a:ext uri="{FF2B5EF4-FFF2-40B4-BE49-F238E27FC236}">
                      <a16:creationId xmlns:a16="http://schemas.microsoft.com/office/drawing/2014/main" id="{4A72918F-1252-3543-B79F-B0D4B75ED4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81336" y="4017980"/>
                  <a:ext cx="168275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Line 428">
                  <a:extLst>
                    <a:ext uri="{FF2B5EF4-FFF2-40B4-BE49-F238E27FC236}">
                      <a16:creationId xmlns:a16="http://schemas.microsoft.com/office/drawing/2014/main" id="{50CC87C8-B0CE-D54B-8335-AC97C080D6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909628" y="5560344"/>
                  <a:ext cx="366793" cy="148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Line 440">
                  <a:extLst>
                    <a:ext uri="{FF2B5EF4-FFF2-40B4-BE49-F238E27FC236}">
                      <a16:creationId xmlns:a16="http://schemas.microsoft.com/office/drawing/2014/main" id="{A14E3834-1C81-AB4A-BB67-58B9710E15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483508" y="5013435"/>
                  <a:ext cx="404236" cy="20777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ED8D8F62-BB5C-3D48-A13F-AF0371CAE4BD}"/>
                    </a:ext>
                  </a:extLst>
                </p:cNvPr>
                <p:cNvCxnSpPr/>
                <p:nvPr/>
              </p:nvCxnSpPr>
              <p:spPr>
                <a:xfrm flipH="1">
                  <a:off x="10124718" y="2146305"/>
                  <a:ext cx="761467" cy="57735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E6A593B5-15AA-C44C-9C8B-CDDB0EEF610E}"/>
                    </a:ext>
                  </a:extLst>
                </p:cNvPr>
                <p:cNvCxnSpPr/>
                <p:nvPr/>
              </p:nvCxnSpPr>
              <p:spPr>
                <a:xfrm flipH="1">
                  <a:off x="10124718" y="2245186"/>
                  <a:ext cx="397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1B07D5DB-1490-CF43-A4E4-4B597EC93499}"/>
                    </a:ext>
                  </a:extLst>
                </p:cNvPr>
                <p:cNvCxnSpPr/>
                <p:nvPr/>
              </p:nvCxnSpPr>
              <p:spPr>
                <a:xfrm flipH="1">
                  <a:off x="10696218" y="2177379"/>
                  <a:ext cx="14936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8E148675-98FD-7148-9D8B-4F0E4CAE9DFB}"/>
                    </a:ext>
                  </a:extLst>
                </p:cNvPr>
                <p:cNvCxnSpPr/>
                <p:nvPr/>
              </p:nvCxnSpPr>
              <p:spPr>
                <a:xfrm flipH="1">
                  <a:off x="10166249" y="2695840"/>
                  <a:ext cx="574283" cy="2782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0A934D8B-C5D0-A943-B04E-8B902D4AA60C}"/>
                    </a:ext>
                  </a:extLst>
                </p:cNvPr>
                <p:cNvCxnSpPr/>
                <p:nvPr/>
              </p:nvCxnSpPr>
              <p:spPr>
                <a:xfrm flipH="1">
                  <a:off x="10093625" y="2146305"/>
                  <a:ext cx="788589" cy="988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45E2B625-F9CF-DF41-AF99-D6BB562F9DD5}"/>
                    </a:ext>
                  </a:extLst>
                </p:cNvPr>
                <p:cNvCxnSpPr/>
                <p:nvPr/>
              </p:nvCxnSpPr>
              <p:spPr>
                <a:xfrm flipH="1">
                  <a:off x="10886186" y="2104198"/>
                  <a:ext cx="279002" cy="421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23542A81-E85B-A544-9D1D-AA8E64C03E70}"/>
                    </a:ext>
                  </a:extLst>
                </p:cNvPr>
                <p:cNvCxnSpPr/>
                <p:nvPr/>
              </p:nvCxnSpPr>
              <p:spPr>
                <a:xfrm flipH="1" flipV="1">
                  <a:off x="10706077" y="2695840"/>
                  <a:ext cx="353541" cy="678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3DAF9B27-F467-0948-A061-C8BED86759EE}"/>
                    </a:ext>
                  </a:extLst>
                </p:cNvPr>
                <p:cNvCxnSpPr/>
                <p:nvPr/>
              </p:nvCxnSpPr>
              <p:spPr>
                <a:xfrm flipH="1">
                  <a:off x="8793306" y="2245186"/>
                  <a:ext cx="1300319" cy="60662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Line 541">
                  <a:extLst>
                    <a:ext uri="{FF2B5EF4-FFF2-40B4-BE49-F238E27FC236}">
                      <a16:creationId xmlns:a16="http://schemas.microsoft.com/office/drawing/2014/main" id="{1FF90C2B-C7BF-E149-B426-362F225AEFE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402788" y="4090252"/>
                  <a:ext cx="429324" cy="70560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Line 424">
                  <a:extLst>
                    <a:ext uri="{FF2B5EF4-FFF2-40B4-BE49-F238E27FC236}">
                      <a16:creationId xmlns:a16="http://schemas.microsoft.com/office/drawing/2014/main" id="{E4DA7CB2-A5FC-AA43-8A16-2C00F06E59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268637" y="4024329"/>
                  <a:ext cx="969051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54" name="Picture 778" descr="antenna_radiation_stylized">
                <a:extLst>
                  <a:ext uri="{FF2B5EF4-FFF2-40B4-BE49-F238E27FC236}">
                    <a16:creationId xmlns:a16="http://schemas.microsoft.com/office/drawing/2014/main" id="{7E01E01B-5D96-684B-A238-CEB6F4111D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" name="Picture 781" descr="antenna_radiation_stylized">
                <a:extLst>
                  <a:ext uri="{FF2B5EF4-FFF2-40B4-BE49-F238E27FC236}">
                    <a16:creationId xmlns:a16="http://schemas.microsoft.com/office/drawing/2014/main" id="{6D58DA46-51F3-4D43-9433-A3C0C61122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6" name="Picture 799" descr="cell_tower_radiation copy">
                <a:extLst>
                  <a:ext uri="{FF2B5EF4-FFF2-40B4-BE49-F238E27FC236}">
                    <a16:creationId xmlns:a16="http://schemas.microsoft.com/office/drawing/2014/main" id="{EC8FEE27-6E99-5845-98DA-33F904EFED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7" name="Oval 800">
                <a:extLst>
                  <a:ext uri="{FF2B5EF4-FFF2-40B4-BE49-F238E27FC236}">
                    <a16:creationId xmlns:a16="http://schemas.microsoft.com/office/drawing/2014/main" id="{F1623327-CDEC-FC45-B7CB-2004D36D41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4541" y="2292995"/>
                <a:ext cx="52388" cy="49485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2" name="Line 426">
              <a:extLst>
                <a:ext uri="{FF2B5EF4-FFF2-40B4-BE49-F238E27FC236}">
                  <a16:creationId xmlns:a16="http://schemas.microsoft.com/office/drawing/2014/main" id="{55A36D92-D873-DC4A-B1EF-800EE5A0D5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07860" y="2700359"/>
              <a:ext cx="227964" cy="1743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3" name="Group 783">
              <a:extLst>
                <a:ext uri="{FF2B5EF4-FFF2-40B4-BE49-F238E27FC236}">
                  <a16:creationId xmlns:a16="http://schemas.microsoft.com/office/drawing/2014/main" id="{9C1E9E3A-E565-8641-86DF-AFEB128D84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50698" y="2309376"/>
              <a:ext cx="298450" cy="464008"/>
              <a:chOff x="3130" y="3288"/>
              <a:chExt cx="410" cy="742"/>
            </a:xfrm>
          </p:grpSpPr>
          <p:sp>
            <p:nvSpPr>
              <p:cNvPr id="84" name="Line 270">
                <a:extLst>
                  <a:ext uri="{FF2B5EF4-FFF2-40B4-BE49-F238E27FC236}">
                    <a16:creationId xmlns:a16="http://schemas.microsoft.com/office/drawing/2014/main" id="{75D488BC-071D-D348-A15A-0CE0B1E226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Line 271">
                <a:extLst>
                  <a:ext uri="{FF2B5EF4-FFF2-40B4-BE49-F238E27FC236}">
                    <a16:creationId xmlns:a16="http://schemas.microsoft.com/office/drawing/2014/main" id="{1FE5279E-14B9-A94B-B037-36D944CD1C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Line 272">
                <a:extLst>
                  <a:ext uri="{FF2B5EF4-FFF2-40B4-BE49-F238E27FC236}">
                    <a16:creationId xmlns:a16="http://schemas.microsoft.com/office/drawing/2014/main" id="{26D28F6E-3DB3-2343-97BA-62EA454E72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Line 273">
                <a:extLst>
                  <a:ext uri="{FF2B5EF4-FFF2-40B4-BE49-F238E27FC236}">
                    <a16:creationId xmlns:a16="http://schemas.microsoft.com/office/drawing/2014/main" id="{091DA355-DA0D-924B-8CC7-B2D9513375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Line 274">
                <a:extLst>
                  <a:ext uri="{FF2B5EF4-FFF2-40B4-BE49-F238E27FC236}">
                    <a16:creationId xmlns:a16="http://schemas.microsoft.com/office/drawing/2014/main" id="{73414EDF-6FA0-C948-83F4-476983501C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Line 275">
                <a:extLst>
                  <a:ext uri="{FF2B5EF4-FFF2-40B4-BE49-F238E27FC236}">
                    <a16:creationId xmlns:a16="http://schemas.microsoft.com/office/drawing/2014/main" id="{8D95AFF3-33E1-294D-B8F7-B9E8A2065D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" name="Line 276">
                <a:extLst>
                  <a:ext uri="{FF2B5EF4-FFF2-40B4-BE49-F238E27FC236}">
                    <a16:creationId xmlns:a16="http://schemas.microsoft.com/office/drawing/2014/main" id="{9DCC7441-4E3D-1B4E-8958-973A384DAB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" name="Line 277">
                <a:extLst>
                  <a:ext uri="{FF2B5EF4-FFF2-40B4-BE49-F238E27FC236}">
                    <a16:creationId xmlns:a16="http://schemas.microsoft.com/office/drawing/2014/main" id="{D23028E7-9884-C44F-9214-004DFFE1A0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Line 278">
                <a:extLst>
                  <a:ext uri="{FF2B5EF4-FFF2-40B4-BE49-F238E27FC236}">
                    <a16:creationId xmlns:a16="http://schemas.microsoft.com/office/drawing/2014/main" id="{341C7FBE-10FC-7C47-ACEC-2A825EBE8D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Line 279">
                <a:extLst>
                  <a:ext uri="{FF2B5EF4-FFF2-40B4-BE49-F238E27FC236}">
                    <a16:creationId xmlns:a16="http://schemas.microsoft.com/office/drawing/2014/main" id="{C84DA737-24A8-ED49-9525-B0DC338D29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" name="Line 280">
                <a:extLst>
                  <a:ext uri="{FF2B5EF4-FFF2-40B4-BE49-F238E27FC236}">
                    <a16:creationId xmlns:a16="http://schemas.microsoft.com/office/drawing/2014/main" id="{26C7035F-77C1-F04C-8341-098BBFB469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Line 281">
                <a:extLst>
                  <a:ext uri="{FF2B5EF4-FFF2-40B4-BE49-F238E27FC236}">
                    <a16:creationId xmlns:a16="http://schemas.microsoft.com/office/drawing/2014/main" id="{75290FDA-1B7C-0E45-B662-20DE9B30B6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Line 282">
                <a:extLst>
                  <a:ext uri="{FF2B5EF4-FFF2-40B4-BE49-F238E27FC236}">
                    <a16:creationId xmlns:a16="http://schemas.microsoft.com/office/drawing/2014/main" id="{C076F8CB-D978-194B-9AA8-7D3AA32CDE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Line 283">
                <a:extLst>
                  <a:ext uri="{FF2B5EF4-FFF2-40B4-BE49-F238E27FC236}">
                    <a16:creationId xmlns:a16="http://schemas.microsoft.com/office/drawing/2014/main" id="{659418D4-A236-FB48-9748-A77C4E165F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Line 284">
                <a:extLst>
                  <a:ext uri="{FF2B5EF4-FFF2-40B4-BE49-F238E27FC236}">
                    <a16:creationId xmlns:a16="http://schemas.microsoft.com/office/drawing/2014/main" id="{65D87944-2951-394F-903A-24C338DCE3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99" name="Picture 777" descr="access_point_stylized_small">
              <a:extLst>
                <a:ext uri="{FF2B5EF4-FFF2-40B4-BE49-F238E27FC236}">
                  <a16:creationId xmlns:a16="http://schemas.microsoft.com/office/drawing/2014/main" id="{053DA3B0-5BDF-0447-97DE-C50B5C4145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3882" y="3861899"/>
              <a:ext cx="370169" cy="306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0" name="Picture 780" descr="access_point_stylized_small">
              <a:extLst>
                <a:ext uri="{FF2B5EF4-FFF2-40B4-BE49-F238E27FC236}">
                  <a16:creationId xmlns:a16="http://schemas.microsoft.com/office/drawing/2014/main" id="{ED5385C6-0CBD-CD4B-AF04-D1D3D345E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0610" y="5524232"/>
              <a:ext cx="380935" cy="317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BEB2ACF1-4A7F-234A-AAD8-B28E5DE33157}"/>
                </a:ext>
              </a:extLst>
            </p:cNvPr>
            <p:cNvGrpSpPr/>
            <p:nvPr/>
          </p:nvGrpSpPr>
          <p:grpSpPr>
            <a:xfrm>
              <a:off x="9783558" y="4989983"/>
              <a:ext cx="393760" cy="218578"/>
              <a:chOff x="7493876" y="2774731"/>
              <a:chExt cx="1481958" cy="894622"/>
            </a:xfrm>
          </p:grpSpPr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BC7FFC96-9A30-1447-AC8B-11ADD6AF379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C558CB72-84FB-2F49-88B6-5B98B82D5CC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2C0F7664-77A8-794D-A740-308E3742FFCC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05" name="Freeform 104">
                  <a:extLst>
                    <a:ext uri="{FF2B5EF4-FFF2-40B4-BE49-F238E27FC236}">
                      <a16:creationId xmlns:a16="http://schemas.microsoft.com/office/drawing/2014/main" id="{ED79BC57-1357-0840-B380-1D13D5F1895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6" name="Freeform 105">
                  <a:extLst>
                    <a:ext uri="{FF2B5EF4-FFF2-40B4-BE49-F238E27FC236}">
                      <a16:creationId xmlns:a16="http://schemas.microsoft.com/office/drawing/2014/main" id="{24BECC22-87C6-7B4F-88F3-6028A6C76F3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7" name="Freeform 106">
                  <a:extLst>
                    <a:ext uri="{FF2B5EF4-FFF2-40B4-BE49-F238E27FC236}">
                      <a16:creationId xmlns:a16="http://schemas.microsoft.com/office/drawing/2014/main" id="{0C592045-C74E-5548-BDAE-61BA3CF9983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8" name="Freeform 107">
                  <a:extLst>
                    <a:ext uri="{FF2B5EF4-FFF2-40B4-BE49-F238E27FC236}">
                      <a16:creationId xmlns:a16="http://schemas.microsoft.com/office/drawing/2014/main" id="{EF10644C-3685-5045-8D33-AA674284FD0B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44C6092-9736-0847-8F0D-7BA436CE07F3}"/>
                </a:ext>
              </a:extLst>
            </p:cNvPr>
            <p:cNvGrpSpPr/>
            <p:nvPr/>
          </p:nvGrpSpPr>
          <p:grpSpPr>
            <a:xfrm>
              <a:off x="9849365" y="5339037"/>
              <a:ext cx="309740" cy="190838"/>
              <a:chOff x="3668110" y="2448910"/>
              <a:chExt cx="3794234" cy="2165130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E19410E-F060-CA4B-8A07-E912345E86D0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77C1A777-3C14-B948-9F7F-92290F150863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90D67422-7196-D34E-B18E-BFF0942775C0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13" name="Freeform 112">
                  <a:extLst>
                    <a:ext uri="{FF2B5EF4-FFF2-40B4-BE49-F238E27FC236}">
                      <a16:creationId xmlns:a16="http://schemas.microsoft.com/office/drawing/2014/main" id="{C1A7AB78-EDB9-C446-906C-0DC2611B39E8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4" name="Freeform 113">
                  <a:extLst>
                    <a:ext uri="{FF2B5EF4-FFF2-40B4-BE49-F238E27FC236}">
                      <a16:creationId xmlns:a16="http://schemas.microsoft.com/office/drawing/2014/main" id="{AF81B6E4-47B0-C64C-BC5C-4F4F0788C02E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5" name="Freeform 114">
                  <a:extLst>
                    <a:ext uri="{FF2B5EF4-FFF2-40B4-BE49-F238E27FC236}">
                      <a16:creationId xmlns:a16="http://schemas.microsoft.com/office/drawing/2014/main" id="{61B75490-C833-3E46-B6CF-F85F19548051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6" name="Freeform 115">
                  <a:extLst>
                    <a:ext uri="{FF2B5EF4-FFF2-40B4-BE49-F238E27FC236}">
                      <a16:creationId xmlns:a16="http://schemas.microsoft.com/office/drawing/2014/main" id="{4805F2DB-024B-7C44-8796-F231CFF4910F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C2E0FDFE-C1DF-674C-8A8B-0FAB9D6F817D}"/>
                </a:ext>
              </a:extLst>
            </p:cNvPr>
            <p:cNvGrpSpPr/>
            <p:nvPr/>
          </p:nvGrpSpPr>
          <p:grpSpPr>
            <a:xfrm>
              <a:off x="8676619" y="4967420"/>
              <a:ext cx="393760" cy="218578"/>
              <a:chOff x="7493876" y="2774731"/>
              <a:chExt cx="1481958" cy="894622"/>
            </a:xfrm>
          </p:grpSpPr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C3F56AAD-8C96-A741-9ED2-2DC46E1D1611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0E3E77DF-F419-2D4A-B8BE-FAD79136F6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287AD2D6-9537-7649-A4E6-358D0C79CF45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21" name="Freeform 120">
                  <a:extLst>
                    <a:ext uri="{FF2B5EF4-FFF2-40B4-BE49-F238E27FC236}">
                      <a16:creationId xmlns:a16="http://schemas.microsoft.com/office/drawing/2014/main" id="{72A4141A-5FC1-D44F-B57C-7F569C54B05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2" name="Freeform 121">
                  <a:extLst>
                    <a:ext uri="{FF2B5EF4-FFF2-40B4-BE49-F238E27FC236}">
                      <a16:creationId xmlns:a16="http://schemas.microsoft.com/office/drawing/2014/main" id="{F46D6C99-A925-A648-BE5F-4D8A15059EEE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3" name="Freeform 122">
                  <a:extLst>
                    <a:ext uri="{FF2B5EF4-FFF2-40B4-BE49-F238E27FC236}">
                      <a16:creationId xmlns:a16="http://schemas.microsoft.com/office/drawing/2014/main" id="{A06B7680-5EFB-8C43-96D8-804B90B0CB0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4" name="Freeform 123">
                  <a:extLst>
                    <a:ext uri="{FF2B5EF4-FFF2-40B4-BE49-F238E27FC236}">
                      <a16:creationId xmlns:a16="http://schemas.microsoft.com/office/drawing/2014/main" id="{B6802E91-A745-9845-BEC2-C5BAAFAC27A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3B58EDA1-6AEF-0143-8EFC-A5E1DE53DA85}"/>
                </a:ext>
              </a:extLst>
            </p:cNvPr>
            <p:cNvGrpSpPr/>
            <p:nvPr/>
          </p:nvGrpSpPr>
          <p:grpSpPr>
            <a:xfrm>
              <a:off x="8311520" y="5194433"/>
              <a:ext cx="309740" cy="190838"/>
              <a:chOff x="3668110" y="2448910"/>
              <a:chExt cx="3794234" cy="2165130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D0C2CEC6-362C-DD40-984D-61B9F5728BB1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442D16BE-2C33-4549-8B7D-0400ABEB4C96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3D4A0EDF-22CB-D745-B1B7-0BED059375E4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29" name="Freeform 128">
                  <a:extLst>
                    <a:ext uri="{FF2B5EF4-FFF2-40B4-BE49-F238E27FC236}">
                      <a16:creationId xmlns:a16="http://schemas.microsoft.com/office/drawing/2014/main" id="{1E9F2595-2394-214D-88AF-B4C47E46CA15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0" name="Freeform 129">
                  <a:extLst>
                    <a:ext uri="{FF2B5EF4-FFF2-40B4-BE49-F238E27FC236}">
                      <a16:creationId xmlns:a16="http://schemas.microsoft.com/office/drawing/2014/main" id="{9C9BD130-D2B1-D040-98B8-445C9EB26A9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Freeform 130">
                  <a:extLst>
                    <a:ext uri="{FF2B5EF4-FFF2-40B4-BE49-F238E27FC236}">
                      <a16:creationId xmlns:a16="http://schemas.microsoft.com/office/drawing/2014/main" id="{69CD4A8F-E44F-FC4D-B8F5-64CACA467970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Freeform 131">
                  <a:extLst>
                    <a:ext uri="{FF2B5EF4-FFF2-40B4-BE49-F238E27FC236}">
                      <a16:creationId xmlns:a16="http://schemas.microsoft.com/office/drawing/2014/main" id="{71DF6E8D-387A-D349-911C-B5C7A17D8673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6457D329-09A1-094C-9C91-0E439F0BF732}"/>
                </a:ext>
              </a:extLst>
            </p:cNvPr>
            <p:cNvGrpSpPr/>
            <p:nvPr/>
          </p:nvGrpSpPr>
          <p:grpSpPr>
            <a:xfrm>
              <a:off x="8439827" y="2812309"/>
              <a:ext cx="353678" cy="168275"/>
              <a:chOff x="7493876" y="2774731"/>
              <a:chExt cx="1481958" cy="894622"/>
            </a:xfrm>
          </p:grpSpPr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58029C20-48A8-A843-B3C5-78BCDF26832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DF8A3B93-A6E4-AC45-8B7F-3FA7F806A2B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B462DE7C-B824-8841-AA3F-2CEBB1CBCF30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37" name="Freeform 136">
                  <a:extLst>
                    <a:ext uri="{FF2B5EF4-FFF2-40B4-BE49-F238E27FC236}">
                      <a16:creationId xmlns:a16="http://schemas.microsoft.com/office/drawing/2014/main" id="{B30C6345-8C9B-764B-8D3F-C86290153ED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8" name="Freeform 137">
                  <a:extLst>
                    <a:ext uri="{FF2B5EF4-FFF2-40B4-BE49-F238E27FC236}">
                      <a16:creationId xmlns:a16="http://schemas.microsoft.com/office/drawing/2014/main" id="{772A559E-2447-5F45-BD0B-053C0FA8758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9" name="Freeform 138">
                  <a:extLst>
                    <a:ext uri="{FF2B5EF4-FFF2-40B4-BE49-F238E27FC236}">
                      <a16:creationId xmlns:a16="http://schemas.microsoft.com/office/drawing/2014/main" id="{4DCA4620-71E2-8044-9C34-7151C2A3D59D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0" name="Freeform 139">
                  <a:extLst>
                    <a:ext uri="{FF2B5EF4-FFF2-40B4-BE49-F238E27FC236}">
                      <a16:creationId xmlns:a16="http://schemas.microsoft.com/office/drawing/2014/main" id="{23CE7B7F-43E6-264E-AE80-0EA82D828151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3D53B8DD-89EA-D748-B37A-42889B100B17}"/>
                </a:ext>
              </a:extLst>
            </p:cNvPr>
            <p:cNvGrpSpPr/>
            <p:nvPr/>
          </p:nvGrpSpPr>
          <p:grpSpPr>
            <a:xfrm>
              <a:off x="8050070" y="3965994"/>
              <a:ext cx="354986" cy="175668"/>
              <a:chOff x="7493876" y="2774731"/>
              <a:chExt cx="1481958" cy="894622"/>
            </a:xfrm>
          </p:grpSpPr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265C420E-4100-5E47-9A42-98A2D5712E4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56440000-D4B8-A943-B1C9-A26B33464B0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6C811EE8-1360-DA48-87DA-D51E28937568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45" name="Freeform 144">
                  <a:extLst>
                    <a:ext uri="{FF2B5EF4-FFF2-40B4-BE49-F238E27FC236}">
                      <a16:creationId xmlns:a16="http://schemas.microsoft.com/office/drawing/2014/main" id="{37EE7529-CEC5-8B47-BB8C-4A746BECE8C2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6" name="Freeform 145">
                  <a:extLst>
                    <a:ext uri="{FF2B5EF4-FFF2-40B4-BE49-F238E27FC236}">
                      <a16:creationId xmlns:a16="http://schemas.microsoft.com/office/drawing/2014/main" id="{DA2EFE6D-C806-5B4D-9412-2CBD517253A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7" name="Freeform 146">
                  <a:extLst>
                    <a:ext uri="{FF2B5EF4-FFF2-40B4-BE49-F238E27FC236}">
                      <a16:creationId xmlns:a16="http://schemas.microsoft.com/office/drawing/2014/main" id="{49BBB647-AD34-6040-ADAF-C149DAA1EE9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8" name="Freeform 147">
                  <a:extLst>
                    <a:ext uri="{FF2B5EF4-FFF2-40B4-BE49-F238E27FC236}">
                      <a16:creationId xmlns:a16="http://schemas.microsoft.com/office/drawing/2014/main" id="{8F0C583B-B31C-1246-87F6-449C44DAFA9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B24EF683-8E68-C247-B78E-834658932462}"/>
                </a:ext>
              </a:extLst>
            </p:cNvPr>
            <p:cNvGrpSpPr/>
            <p:nvPr/>
          </p:nvGrpSpPr>
          <p:grpSpPr>
            <a:xfrm>
              <a:off x="10884085" y="3601365"/>
              <a:ext cx="170989" cy="97052"/>
              <a:chOff x="7493876" y="2774731"/>
              <a:chExt cx="1481958" cy="894622"/>
            </a:xfrm>
          </p:grpSpPr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05B293EA-66C2-AD41-BB2A-9C715429273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7D4AFB55-BB8E-8D4A-9743-0AB612B9EE2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66E18169-7FB5-2443-BC36-9A545C2B1148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53" name="Freeform 152">
                  <a:extLst>
                    <a:ext uri="{FF2B5EF4-FFF2-40B4-BE49-F238E27FC236}">
                      <a16:creationId xmlns:a16="http://schemas.microsoft.com/office/drawing/2014/main" id="{7313B8A8-FAF7-E747-856C-BD786E231C4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4" name="Freeform 153">
                  <a:extLst>
                    <a:ext uri="{FF2B5EF4-FFF2-40B4-BE49-F238E27FC236}">
                      <a16:creationId xmlns:a16="http://schemas.microsoft.com/office/drawing/2014/main" id="{C7430AF2-2131-8042-BFB7-02CC63AA4E32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5" name="Freeform 154">
                  <a:extLst>
                    <a:ext uri="{FF2B5EF4-FFF2-40B4-BE49-F238E27FC236}">
                      <a16:creationId xmlns:a16="http://schemas.microsoft.com/office/drawing/2014/main" id="{B0B1AB88-F8AF-2B46-A9A9-C4008DD68E69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6" name="Freeform 155">
                  <a:extLst>
                    <a:ext uri="{FF2B5EF4-FFF2-40B4-BE49-F238E27FC236}">
                      <a16:creationId xmlns:a16="http://schemas.microsoft.com/office/drawing/2014/main" id="{2C374E23-7463-3A48-AB31-C4ED3B71312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6238BDB0-8460-2F44-B758-717BE8D0D8A5}"/>
                </a:ext>
              </a:extLst>
            </p:cNvPr>
            <p:cNvGrpSpPr/>
            <p:nvPr/>
          </p:nvGrpSpPr>
          <p:grpSpPr>
            <a:xfrm>
              <a:off x="10410609" y="3496138"/>
              <a:ext cx="353678" cy="198344"/>
              <a:chOff x="7493876" y="2774731"/>
              <a:chExt cx="1481958" cy="894622"/>
            </a:xfrm>
          </p:grpSpPr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3A744D8A-ECC7-CD4C-AFA3-5147740EAA11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6C605F4D-1D5B-6847-8792-69FCC75FCEF0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1A405963-9CD1-D140-8B02-6F2AEFF08552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61" name="Freeform 160">
                  <a:extLst>
                    <a:ext uri="{FF2B5EF4-FFF2-40B4-BE49-F238E27FC236}">
                      <a16:creationId xmlns:a16="http://schemas.microsoft.com/office/drawing/2014/main" id="{01CA2C43-EC5E-B744-A546-5651F89736E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Freeform 161">
                  <a:extLst>
                    <a:ext uri="{FF2B5EF4-FFF2-40B4-BE49-F238E27FC236}">
                      <a16:creationId xmlns:a16="http://schemas.microsoft.com/office/drawing/2014/main" id="{B6F4F530-DA03-3644-9B6F-3D58CE8072F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Freeform 162">
                  <a:extLst>
                    <a:ext uri="{FF2B5EF4-FFF2-40B4-BE49-F238E27FC236}">
                      <a16:creationId xmlns:a16="http://schemas.microsoft.com/office/drawing/2014/main" id="{6C856550-8A65-CD43-A3C4-7FF718D4B46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4" name="Freeform 163">
                  <a:extLst>
                    <a:ext uri="{FF2B5EF4-FFF2-40B4-BE49-F238E27FC236}">
                      <a16:creationId xmlns:a16="http://schemas.microsoft.com/office/drawing/2014/main" id="{DC38F3B0-3192-7B4B-864F-E1420888D68F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D11CB9D1-FAB0-2A44-A4D9-01E0F085EE2C}"/>
                </a:ext>
              </a:extLst>
            </p:cNvPr>
            <p:cNvGrpSpPr/>
            <p:nvPr/>
          </p:nvGrpSpPr>
          <p:grpSpPr>
            <a:xfrm>
              <a:off x="9948724" y="2202292"/>
              <a:ext cx="353678" cy="198344"/>
              <a:chOff x="7493876" y="2774731"/>
              <a:chExt cx="1481958" cy="894622"/>
            </a:xfrm>
          </p:grpSpPr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EDABB148-FA4A-164F-84A2-9F6FB8B6AE33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3D7ACEF4-C942-7042-AC30-08A033E475A5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0C6EA817-FC56-0C44-AC81-5783681E6E0E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69" name="Freeform 168">
                  <a:extLst>
                    <a:ext uri="{FF2B5EF4-FFF2-40B4-BE49-F238E27FC236}">
                      <a16:creationId xmlns:a16="http://schemas.microsoft.com/office/drawing/2014/main" id="{892F9B8D-2AD6-BA42-BCC7-FC9C5863867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0" name="Freeform 169">
                  <a:extLst>
                    <a:ext uri="{FF2B5EF4-FFF2-40B4-BE49-F238E27FC236}">
                      <a16:creationId xmlns:a16="http://schemas.microsoft.com/office/drawing/2014/main" id="{E5370AD9-7EF3-E14E-8DA7-EB33FD1465A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1" name="Freeform 170">
                  <a:extLst>
                    <a:ext uri="{FF2B5EF4-FFF2-40B4-BE49-F238E27FC236}">
                      <a16:creationId xmlns:a16="http://schemas.microsoft.com/office/drawing/2014/main" id="{49F6E9B7-6E3B-3044-9A79-6C4C9E4E242B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2" name="Freeform 171">
                  <a:extLst>
                    <a:ext uri="{FF2B5EF4-FFF2-40B4-BE49-F238E27FC236}">
                      <a16:creationId xmlns:a16="http://schemas.microsoft.com/office/drawing/2014/main" id="{DFC6B5FD-A20D-8949-B48D-327A293CF4A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45F9287B-989D-E84B-9261-75CBB821B37D}"/>
                </a:ext>
              </a:extLst>
            </p:cNvPr>
            <p:cNvGrpSpPr/>
            <p:nvPr/>
          </p:nvGrpSpPr>
          <p:grpSpPr>
            <a:xfrm>
              <a:off x="10527214" y="2613367"/>
              <a:ext cx="353678" cy="198344"/>
              <a:chOff x="7493876" y="2774731"/>
              <a:chExt cx="1481958" cy="894622"/>
            </a:xfrm>
          </p:grpSpPr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2A7F2229-A61D-A246-9082-575D49A7917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173C1B35-7B99-5247-BF5D-88C71861299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A0384C32-4DD6-164C-A915-0C71EB9DA01C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77" name="Freeform 176">
                  <a:extLst>
                    <a:ext uri="{FF2B5EF4-FFF2-40B4-BE49-F238E27FC236}">
                      <a16:creationId xmlns:a16="http://schemas.microsoft.com/office/drawing/2014/main" id="{B7D1A6D5-4F39-C544-B75B-34F0F7587D7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8" name="Freeform 177">
                  <a:extLst>
                    <a:ext uri="{FF2B5EF4-FFF2-40B4-BE49-F238E27FC236}">
                      <a16:creationId xmlns:a16="http://schemas.microsoft.com/office/drawing/2014/main" id="{289FC09E-18C9-234C-8D01-B9D3528D11F2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9" name="Freeform 178">
                  <a:extLst>
                    <a:ext uri="{FF2B5EF4-FFF2-40B4-BE49-F238E27FC236}">
                      <a16:creationId xmlns:a16="http://schemas.microsoft.com/office/drawing/2014/main" id="{BAA0398D-8BE6-B541-9457-D0AE7AFD0921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0" name="Freeform 179">
                  <a:extLst>
                    <a:ext uri="{FF2B5EF4-FFF2-40B4-BE49-F238E27FC236}">
                      <a16:creationId xmlns:a16="http://schemas.microsoft.com/office/drawing/2014/main" id="{8FC9BAEB-32C1-5C4A-8D87-4555DE8FABDC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F14A6862-E126-CD48-9B6A-D4E0CF040B7E}"/>
                </a:ext>
              </a:extLst>
            </p:cNvPr>
            <p:cNvGrpSpPr/>
            <p:nvPr/>
          </p:nvGrpSpPr>
          <p:grpSpPr>
            <a:xfrm>
              <a:off x="10643825" y="2107963"/>
              <a:ext cx="353678" cy="198344"/>
              <a:chOff x="7493876" y="2774731"/>
              <a:chExt cx="1481958" cy="894622"/>
            </a:xfrm>
          </p:grpSpPr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30356CE1-65B3-AF41-9A4B-21DB02D81433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1E0DFC20-5F31-DA44-A303-BE1511964D13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BD4425A0-8A3C-A541-953B-7C87862C6363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85" name="Freeform 184">
                  <a:extLst>
                    <a:ext uri="{FF2B5EF4-FFF2-40B4-BE49-F238E27FC236}">
                      <a16:creationId xmlns:a16="http://schemas.microsoft.com/office/drawing/2014/main" id="{37E46E89-8FF3-1246-978B-EDA5385EC28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6" name="Freeform 185">
                  <a:extLst>
                    <a:ext uri="{FF2B5EF4-FFF2-40B4-BE49-F238E27FC236}">
                      <a16:creationId xmlns:a16="http://schemas.microsoft.com/office/drawing/2014/main" id="{B52D32E9-30F1-B042-9990-E92C25454E6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7" name="Freeform 186">
                  <a:extLst>
                    <a:ext uri="{FF2B5EF4-FFF2-40B4-BE49-F238E27FC236}">
                      <a16:creationId xmlns:a16="http://schemas.microsoft.com/office/drawing/2014/main" id="{A25C6FBB-1E9C-DD45-8753-9344D6C72EFA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8" name="Freeform 187">
                  <a:extLst>
                    <a:ext uri="{FF2B5EF4-FFF2-40B4-BE49-F238E27FC236}">
                      <a16:creationId xmlns:a16="http://schemas.microsoft.com/office/drawing/2014/main" id="{E73828AD-ABB1-0C4D-A404-E1458142B5A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5B931F35-342D-9A4D-9C3F-6AF6BE9EEE7E}"/>
                </a:ext>
              </a:extLst>
            </p:cNvPr>
            <p:cNvGrpSpPr/>
            <p:nvPr/>
          </p:nvGrpSpPr>
          <p:grpSpPr>
            <a:xfrm>
              <a:off x="9098788" y="3956624"/>
              <a:ext cx="367224" cy="240304"/>
              <a:chOff x="7493876" y="2774731"/>
              <a:chExt cx="1481958" cy="894622"/>
            </a:xfrm>
          </p:grpSpPr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87E53E1A-0042-ED48-9089-3A792646295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3E644DE2-050D-0045-8D94-7A78AE6B3AA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F51F8A5C-4370-F249-917E-18460091BD05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3" name="Freeform 192">
                  <a:extLst>
                    <a:ext uri="{FF2B5EF4-FFF2-40B4-BE49-F238E27FC236}">
                      <a16:creationId xmlns:a16="http://schemas.microsoft.com/office/drawing/2014/main" id="{2E879F47-FE0B-4F4D-BF87-0F4E1C3CE1EC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4" name="Freeform 193">
                  <a:extLst>
                    <a:ext uri="{FF2B5EF4-FFF2-40B4-BE49-F238E27FC236}">
                      <a16:creationId xmlns:a16="http://schemas.microsoft.com/office/drawing/2014/main" id="{93131A36-EBD9-7C4B-B31E-49F8B1BE6E5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5" name="Freeform 194">
                  <a:extLst>
                    <a:ext uri="{FF2B5EF4-FFF2-40B4-BE49-F238E27FC236}">
                      <a16:creationId xmlns:a16="http://schemas.microsoft.com/office/drawing/2014/main" id="{C0A50DA9-7990-1E49-9122-86351E4C2BD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6" name="Freeform 195">
                  <a:extLst>
                    <a:ext uri="{FF2B5EF4-FFF2-40B4-BE49-F238E27FC236}">
                      <a16:creationId xmlns:a16="http://schemas.microsoft.com/office/drawing/2014/main" id="{D8B47954-8478-7D4C-9568-4C22BCBF9DF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48F5B618-E362-C841-824B-EBBE9E0ABFBE}"/>
                </a:ext>
              </a:extLst>
            </p:cNvPr>
            <p:cNvGrpSpPr/>
            <p:nvPr/>
          </p:nvGrpSpPr>
          <p:grpSpPr>
            <a:xfrm>
              <a:off x="9980126" y="2661565"/>
              <a:ext cx="353678" cy="198344"/>
              <a:chOff x="7493876" y="2774731"/>
              <a:chExt cx="1481958" cy="894622"/>
            </a:xfrm>
          </p:grpSpPr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D1191FCE-F16C-FD4E-A1F1-DA96C2A8A5D5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3E78E201-1CB1-CA46-8659-C0125C385150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F5A2900F-162C-DA45-912D-1F274DB6DEC2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01" name="Freeform 200">
                  <a:extLst>
                    <a:ext uri="{FF2B5EF4-FFF2-40B4-BE49-F238E27FC236}">
                      <a16:creationId xmlns:a16="http://schemas.microsoft.com/office/drawing/2014/main" id="{432EBCD6-FEB6-8242-92CD-9F754E13569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2" name="Freeform 201">
                  <a:extLst>
                    <a:ext uri="{FF2B5EF4-FFF2-40B4-BE49-F238E27FC236}">
                      <a16:creationId xmlns:a16="http://schemas.microsoft.com/office/drawing/2014/main" id="{71A3C43F-0E41-FE43-9CA3-81ACF2D9A0D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3" name="Freeform 202">
                  <a:extLst>
                    <a:ext uri="{FF2B5EF4-FFF2-40B4-BE49-F238E27FC236}">
                      <a16:creationId xmlns:a16="http://schemas.microsoft.com/office/drawing/2014/main" id="{FFB016FA-68E5-F346-B807-F6A86FF7781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4" name="Freeform 203">
                  <a:extLst>
                    <a:ext uri="{FF2B5EF4-FFF2-40B4-BE49-F238E27FC236}">
                      <a16:creationId xmlns:a16="http://schemas.microsoft.com/office/drawing/2014/main" id="{10322966-129B-154C-B7BD-0A440F142BED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BFC30AD4-18A6-F543-A429-23FBB97AED16}"/>
                </a:ext>
              </a:extLst>
            </p:cNvPr>
            <p:cNvGrpSpPr/>
            <p:nvPr/>
          </p:nvGrpSpPr>
          <p:grpSpPr>
            <a:xfrm>
              <a:off x="9497138" y="3394032"/>
              <a:ext cx="367224" cy="240304"/>
              <a:chOff x="7493876" y="2774731"/>
              <a:chExt cx="1481958" cy="894622"/>
            </a:xfrm>
          </p:grpSpPr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194D9CA5-8B1A-3443-B6DD-7601DFAD54A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592F409A-15D5-BB46-966E-2E993B19EDE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4D1A115C-2C79-F348-B4E1-DB7CF84FB0D9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09" name="Freeform 208">
                  <a:extLst>
                    <a:ext uri="{FF2B5EF4-FFF2-40B4-BE49-F238E27FC236}">
                      <a16:creationId xmlns:a16="http://schemas.microsoft.com/office/drawing/2014/main" id="{B042F55C-26DC-1F42-A657-AD59E79B632C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0" name="Freeform 209">
                  <a:extLst>
                    <a:ext uri="{FF2B5EF4-FFF2-40B4-BE49-F238E27FC236}">
                      <a16:creationId xmlns:a16="http://schemas.microsoft.com/office/drawing/2014/main" id="{32F4A1F9-D5C9-5D46-8A7F-10897896649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1" name="Freeform 210">
                  <a:extLst>
                    <a:ext uri="{FF2B5EF4-FFF2-40B4-BE49-F238E27FC236}">
                      <a16:creationId xmlns:a16="http://schemas.microsoft.com/office/drawing/2014/main" id="{FD459DED-106D-6545-9CC9-1E3FB0EFE222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2" name="Freeform 211">
                  <a:extLst>
                    <a:ext uri="{FF2B5EF4-FFF2-40B4-BE49-F238E27FC236}">
                      <a16:creationId xmlns:a16="http://schemas.microsoft.com/office/drawing/2014/main" id="{40F2EF7B-EC64-AE48-99F7-EC8961EFCF4F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0D0BA0C6-51F3-5B4E-A5C2-239A30697E75}"/>
                </a:ext>
              </a:extLst>
            </p:cNvPr>
            <p:cNvGrpSpPr/>
            <p:nvPr/>
          </p:nvGrpSpPr>
          <p:grpSpPr>
            <a:xfrm>
              <a:off x="9601554" y="3999763"/>
              <a:ext cx="367224" cy="240304"/>
              <a:chOff x="7493876" y="2774731"/>
              <a:chExt cx="1481958" cy="894622"/>
            </a:xfrm>
          </p:grpSpPr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CB26A6BB-5CF6-C247-952B-67AA836591D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9B22860C-B257-8846-977F-A63D1058F775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B02CD3E7-53AF-EF41-8A96-4999AAAFC775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17" name="Freeform 216">
                  <a:extLst>
                    <a:ext uri="{FF2B5EF4-FFF2-40B4-BE49-F238E27FC236}">
                      <a16:creationId xmlns:a16="http://schemas.microsoft.com/office/drawing/2014/main" id="{B01049F1-960A-344B-94F8-4F18E4C4F08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8" name="Freeform 217">
                  <a:extLst>
                    <a:ext uri="{FF2B5EF4-FFF2-40B4-BE49-F238E27FC236}">
                      <a16:creationId xmlns:a16="http://schemas.microsoft.com/office/drawing/2014/main" id="{90D3BE87-2490-B245-B475-3B98A19853C4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9" name="Freeform 218">
                  <a:extLst>
                    <a:ext uri="{FF2B5EF4-FFF2-40B4-BE49-F238E27FC236}">
                      <a16:creationId xmlns:a16="http://schemas.microsoft.com/office/drawing/2014/main" id="{C57A6FD3-A633-2B4F-A703-61476446547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0" name="Freeform 219">
                  <a:extLst>
                    <a:ext uri="{FF2B5EF4-FFF2-40B4-BE49-F238E27FC236}">
                      <a16:creationId xmlns:a16="http://schemas.microsoft.com/office/drawing/2014/main" id="{6C779786-23BB-2F4D-B1C3-636B9DA41C8B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A6DF3F0C-F21F-5542-92CE-4949EFF5A379}"/>
                </a:ext>
              </a:extLst>
            </p:cNvPr>
            <p:cNvGrpSpPr/>
            <p:nvPr/>
          </p:nvGrpSpPr>
          <p:grpSpPr>
            <a:xfrm>
              <a:off x="10375259" y="3992325"/>
              <a:ext cx="353678" cy="198344"/>
              <a:chOff x="7493876" y="2774731"/>
              <a:chExt cx="1481958" cy="894622"/>
            </a:xfrm>
          </p:grpSpPr>
          <p:sp>
            <p:nvSpPr>
              <p:cNvPr id="222" name="Freeform 221">
                <a:extLst>
                  <a:ext uri="{FF2B5EF4-FFF2-40B4-BE49-F238E27FC236}">
                    <a16:creationId xmlns:a16="http://schemas.microsoft.com/office/drawing/2014/main" id="{2CDD3501-EB26-B342-B5A1-1EE00A04347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01AC7984-1A9E-A748-9EB0-A78D4EBC347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24" name="Group 223">
                <a:extLst>
                  <a:ext uri="{FF2B5EF4-FFF2-40B4-BE49-F238E27FC236}">
                    <a16:creationId xmlns:a16="http://schemas.microsoft.com/office/drawing/2014/main" id="{B6E5B31A-7E78-8243-AB3E-D23CA402E2A5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25" name="Freeform 224">
                  <a:extLst>
                    <a:ext uri="{FF2B5EF4-FFF2-40B4-BE49-F238E27FC236}">
                      <a16:creationId xmlns:a16="http://schemas.microsoft.com/office/drawing/2014/main" id="{8E5FBA0C-F3E5-2247-89D9-E1FB9D6EC71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6" name="Freeform 225">
                  <a:extLst>
                    <a:ext uri="{FF2B5EF4-FFF2-40B4-BE49-F238E27FC236}">
                      <a16:creationId xmlns:a16="http://schemas.microsoft.com/office/drawing/2014/main" id="{BEBD988F-E5FB-0742-BD44-CCB33F3E100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7" name="Freeform 226">
                  <a:extLst>
                    <a:ext uri="{FF2B5EF4-FFF2-40B4-BE49-F238E27FC236}">
                      <a16:creationId xmlns:a16="http://schemas.microsoft.com/office/drawing/2014/main" id="{1B57F7CB-533A-C04B-AAD9-3069BEA8225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8" name="Freeform 227">
                  <a:extLst>
                    <a:ext uri="{FF2B5EF4-FFF2-40B4-BE49-F238E27FC236}">
                      <a16:creationId xmlns:a16="http://schemas.microsoft.com/office/drawing/2014/main" id="{C72CC5F8-B2FF-6543-8780-D5F89D9E76C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7FE087DF-D670-404E-89AC-7BF2A7038E5B}"/>
                </a:ext>
              </a:extLst>
            </p:cNvPr>
            <p:cNvGrpSpPr/>
            <p:nvPr/>
          </p:nvGrpSpPr>
          <p:grpSpPr>
            <a:xfrm>
              <a:off x="9247893" y="4775686"/>
              <a:ext cx="393760" cy="218578"/>
              <a:chOff x="7493876" y="2774731"/>
              <a:chExt cx="1481958" cy="894622"/>
            </a:xfrm>
          </p:grpSpPr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3451D99F-2BC9-1843-AD09-8909DF9041D1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EC814459-1B0B-FC4A-9FEE-0A191D6F3DB1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4E41CF0D-A7A9-C447-9AB6-8C530F293C5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33" name="Freeform 232">
                  <a:extLst>
                    <a:ext uri="{FF2B5EF4-FFF2-40B4-BE49-F238E27FC236}">
                      <a16:creationId xmlns:a16="http://schemas.microsoft.com/office/drawing/2014/main" id="{CAAFDF75-33DC-CB4B-A96B-A567AABC3A2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4" name="Freeform 233">
                  <a:extLst>
                    <a:ext uri="{FF2B5EF4-FFF2-40B4-BE49-F238E27FC236}">
                      <a16:creationId xmlns:a16="http://schemas.microsoft.com/office/drawing/2014/main" id="{8A843976-4850-9B47-84E3-7350372454B2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532E22E5-0681-AF45-A9AF-23EFDE17157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6" name="Freeform 235">
                  <a:extLst>
                    <a:ext uri="{FF2B5EF4-FFF2-40B4-BE49-F238E27FC236}">
                      <a16:creationId xmlns:a16="http://schemas.microsoft.com/office/drawing/2014/main" id="{082EF6BE-7DB0-8B42-9A14-49C54E506BCA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76F2F1EF-CC5A-8745-BA47-8F1AA4453671}"/>
                </a:ext>
              </a:extLst>
            </p:cNvPr>
            <p:cNvGrpSpPr/>
            <p:nvPr/>
          </p:nvGrpSpPr>
          <p:grpSpPr>
            <a:xfrm>
              <a:off x="10925982" y="4369125"/>
              <a:ext cx="228295" cy="120400"/>
              <a:chOff x="7493876" y="2774731"/>
              <a:chExt cx="1481958" cy="894622"/>
            </a:xfrm>
          </p:grpSpPr>
          <p:sp>
            <p:nvSpPr>
              <p:cNvPr id="238" name="Freeform 237">
                <a:extLst>
                  <a:ext uri="{FF2B5EF4-FFF2-40B4-BE49-F238E27FC236}">
                    <a16:creationId xmlns:a16="http://schemas.microsoft.com/office/drawing/2014/main" id="{67B60881-8BD2-C043-A9E5-E727B590AE94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5854B57A-E461-984C-AF2B-18324F1D503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48BFE787-4FF9-134B-8E9E-617CF80967D1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41" name="Freeform 240">
                  <a:extLst>
                    <a:ext uri="{FF2B5EF4-FFF2-40B4-BE49-F238E27FC236}">
                      <a16:creationId xmlns:a16="http://schemas.microsoft.com/office/drawing/2014/main" id="{37E3E2F9-A717-2949-B197-7CF0B2A4D73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2" name="Freeform 241">
                  <a:extLst>
                    <a:ext uri="{FF2B5EF4-FFF2-40B4-BE49-F238E27FC236}">
                      <a16:creationId xmlns:a16="http://schemas.microsoft.com/office/drawing/2014/main" id="{85AA503D-D5D6-4E44-850D-6509EF12FB7E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3" name="Freeform 242">
                  <a:extLst>
                    <a:ext uri="{FF2B5EF4-FFF2-40B4-BE49-F238E27FC236}">
                      <a16:creationId xmlns:a16="http://schemas.microsoft.com/office/drawing/2014/main" id="{504F4D55-BF0A-C64B-A119-A028E4AFACE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4" name="Freeform 243">
                  <a:extLst>
                    <a:ext uri="{FF2B5EF4-FFF2-40B4-BE49-F238E27FC236}">
                      <a16:creationId xmlns:a16="http://schemas.microsoft.com/office/drawing/2014/main" id="{2CA69C40-B347-FA42-99FA-39C39EEB908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5714E855-842C-5344-BF17-BA8BF8AE8E3E}"/>
                </a:ext>
              </a:extLst>
            </p:cNvPr>
            <p:cNvGrpSpPr/>
            <p:nvPr/>
          </p:nvGrpSpPr>
          <p:grpSpPr>
            <a:xfrm>
              <a:off x="7439074" y="2356613"/>
              <a:ext cx="534987" cy="407988"/>
              <a:chOff x="7432700" y="2327293"/>
              <a:chExt cx="534987" cy="407988"/>
            </a:xfrm>
          </p:grpSpPr>
          <p:pic>
            <p:nvPicPr>
              <p:cNvPr id="246" name="Picture 1017" descr="antenna_stylized">
                <a:extLst>
                  <a:ext uri="{FF2B5EF4-FFF2-40B4-BE49-F238E27FC236}">
                    <a16:creationId xmlns:a16="http://schemas.microsoft.com/office/drawing/2014/main" id="{6CEE82B9-7F10-334F-B27C-A6664F9B5A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2700" y="232729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7" name="Picture 1018" descr="laptop_keyboard">
                <a:extLst>
                  <a:ext uri="{FF2B5EF4-FFF2-40B4-BE49-F238E27FC236}">
                    <a16:creationId xmlns:a16="http://schemas.microsoft.com/office/drawing/2014/main" id="{5A084C0F-D8E9-9342-9EF2-BC6A47D17C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458407" y="2575770"/>
                <a:ext cx="437221" cy="159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8" name="Freeform 1019">
                <a:extLst>
                  <a:ext uri="{FF2B5EF4-FFF2-40B4-BE49-F238E27FC236}">
                    <a16:creationId xmlns:a16="http://schemas.microsoft.com/office/drawing/2014/main" id="{39A962C4-F750-014C-B698-B7A4F197E6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3304" y="2420984"/>
                <a:ext cx="351919" cy="208167"/>
              </a:xfrm>
              <a:custGeom>
                <a:avLst/>
                <a:gdLst>
                  <a:gd name="T0" fmla="*/ 775798119 w 2982"/>
                  <a:gd name="T1" fmla="*/ 0 h 2442"/>
                  <a:gd name="T2" fmla="*/ 0 w 2982"/>
                  <a:gd name="T3" fmla="*/ 211226083 h 2442"/>
                  <a:gd name="T4" fmla="*/ 2147483646 w 2982"/>
                  <a:gd name="T5" fmla="*/ 263880059 h 2442"/>
                  <a:gd name="T6" fmla="*/ 2147483646 w 2982"/>
                  <a:gd name="T7" fmla="*/ 52653891 h 2442"/>
                  <a:gd name="T8" fmla="*/ 775798119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9" name="Picture 1020" descr="screen">
                <a:extLst>
                  <a:ext uri="{FF2B5EF4-FFF2-40B4-BE49-F238E27FC236}">
                    <a16:creationId xmlns:a16="http://schemas.microsoft.com/office/drawing/2014/main" id="{51020386-4D42-A544-9487-25741D2C57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0637" y="2426338"/>
                <a:ext cx="319785" cy="1894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0" name="Freeform 1021">
                <a:extLst>
                  <a:ext uri="{FF2B5EF4-FFF2-40B4-BE49-F238E27FC236}">
                    <a16:creationId xmlns:a16="http://schemas.microsoft.com/office/drawing/2014/main" id="{3746810B-1D9C-D048-B382-63A4FFEA2D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7378" y="2414843"/>
                <a:ext cx="298167" cy="38736"/>
              </a:xfrm>
              <a:custGeom>
                <a:avLst/>
                <a:gdLst>
                  <a:gd name="T0" fmla="*/ 193616298 w 2528"/>
                  <a:gd name="T1" fmla="*/ 0 h 455"/>
                  <a:gd name="T2" fmla="*/ 2147483646 w 2528"/>
                  <a:gd name="T3" fmla="*/ 52445139 h 455"/>
                  <a:gd name="T4" fmla="*/ 2147483646 w 2528"/>
                  <a:gd name="T5" fmla="*/ 52445139 h 455"/>
                  <a:gd name="T6" fmla="*/ 0 w 2528"/>
                  <a:gd name="T7" fmla="*/ 52445139 h 455"/>
                  <a:gd name="T8" fmla="*/ 193616298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1" name="Freeform 1022">
                <a:extLst>
                  <a:ext uri="{FF2B5EF4-FFF2-40B4-BE49-F238E27FC236}">
                    <a16:creationId xmlns:a16="http://schemas.microsoft.com/office/drawing/2014/main" id="{F46C4B3F-6B19-8C47-AB63-391B2B212E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0188" y="2414528"/>
                <a:ext cx="82770" cy="161243"/>
              </a:xfrm>
              <a:custGeom>
                <a:avLst/>
                <a:gdLst>
                  <a:gd name="T0" fmla="*/ 773664160 w 702"/>
                  <a:gd name="T1" fmla="*/ 0 h 1893"/>
                  <a:gd name="T2" fmla="*/ 0 w 702"/>
                  <a:gd name="T3" fmla="*/ 210739916 h 1893"/>
                  <a:gd name="T4" fmla="*/ 193416040 w 702"/>
                  <a:gd name="T5" fmla="*/ 210739916 h 1893"/>
                  <a:gd name="T6" fmla="*/ 967080200 w 702"/>
                  <a:gd name="T7" fmla="*/ 52529017 h 1893"/>
                  <a:gd name="T8" fmla="*/ 77366416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2" name="Freeform 1023">
                <a:extLst>
                  <a:ext uri="{FF2B5EF4-FFF2-40B4-BE49-F238E27FC236}">
                    <a16:creationId xmlns:a16="http://schemas.microsoft.com/office/drawing/2014/main" id="{2F5C2346-B865-204F-A4E2-3733F41D79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4205" y="2443344"/>
                <a:ext cx="89197" cy="186122"/>
              </a:xfrm>
              <a:custGeom>
                <a:avLst/>
                <a:gdLst>
                  <a:gd name="T0" fmla="*/ 969024527 w 756"/>
                  <a:gd name="T1" fmla="*/ 0 h 2184"/>
                  <a:gd name="T2" fmla="*/ 193802074 w 756"/>
                  <a:gd name="T3" fmla="*/ 263660221 h 2184"/>
                  <a:gd name="T4" fmla="*/ 0 w 756"/>
                  <a:gd name="T5" fmla="*/ 263660221 h 2184"/>
                  <a:gd name="T6" fmla="*/ 775222454 w 756"/>
                  <a:gd name="T7" fmla="*/ 52610059 h 2184"/>
                  <a:gd name="T8" fmla="*/ 96902452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3" name="Freeform 1024">
                <a:extLst>
                  <a:ext uri="{FF2B5EF4-FFF2-40B4-BE49-F238E27FC236}">
                    <a16:creationId xmlns:a16="http://schemas.microsoft.com/office/drawing/2014/main" id="{E443EEC2-497A-5F47-8E7B-130828F0A1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214" y="2567582"/>
                <a:ext cx="327185" cy="62828"/>
              </a:xfrm>
              <a:custGeom>
                <a:avLst/>
                <a:gdLst>
                  <a:gd name="T0" fmla="*/ 193829444 w 2773"/>
                  <a:gd name="T1" fmla="*/ 0 h 738"/>
                  <a:gd name="T2" fmla="*/ 0 w 2773"/>
                  <a:gd name="T3" fmla="*/ 52443587 h 738"/>
                  <a:gd name="T4" fmla="*/ 2147483646 w 2773"/>
                  <a:gd name="T5" fmla="*/ 104894411 h 738"/>
                  <a:gd name="T6" fmla="*/ 2147483646 w 2773"/>
                  <a:gd name="T7" fmla="*/ 52443587 h 738"/>
                  <a:gd name="T8" fmla="*/ 193829444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4" name="Freeform 1025">
                <a:extLst>
                  <a:ext uri="{FF2B5EF4-FFF2-40B4-BE49-F238E27FC236}">
                    <a16:creationId xmlns:a16="http://schemas.microsoft.com/office/drawing/2014/main" id="{B34D2427-FD10-BD43-A34C-EC235D3198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84138" y="2444918"/>
                <a:ext cx="83549" cy="186909"/>
              </a:xfrm>
              <a:custGeom>
                <a:avLst/>
                <a:gdLst>
                  <a:gd name="T0" fmla="*/ 2147483646 w 637"/>
                  <a:gd name="T1" fmla="*/ 0 h 1659"/>
                  <a:gd name="T2" fmla="*/ 2147483646 w 637"/>
                  <a:gd name="T3" fmla="*/ 0 h 1659"/>
                  <a:gd name="T4" fmla="*/ 295581541 w 637"/>
                  <a:gd name="T5" fmla="*/ 2147483646 h 1659"/>
                  <a:gd name="T6" fmla="*/ 0 w 637"/>
                  <a:gd name="T7" fmla="*/ 2147483646 h 1659"/>
                  <a:gd name="T8" fmla="*/ 214748364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5" name="Freeform 1026">
                <a:extLst>
                  <a:ext uri="{FF2B5EF4-FFF2-40B4-BE49-F238E27FC236}">
                    <a16:creationId xmlns:a16="http://schemas.microsoft.com/office/drawing/2014/main" id="{3B016C42-D380-2841-904B-9C8E88CA7F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603" y="2575928"/>
                <a:ext cx="290961" cy="62041"/>
              </a:xfrm>
              <a:custGeom>
                <a:avLst/>
                <a:gdLst>
                  <a:gd name="T0" fmla="*/ 0 w 2216"/>
                  <a:gd name="T1" fmla="*/ 0 h 550"/>
                  <a:gd name="T2" fmla="*/ 296523134 w 2216"/>
                  <a:gd name="T3" fmla="*/ 324379338 h 550"/>
                  <a:gd name="T4" fmla="*/ 2147483646 w 2216"/>
                  <a:gd name="T5" fmla="*/ 2147483646 h 550"/>
                  <a:gd name="T6" fmla="*/ 2147483646 w 2216"/>
                  <a:gd name="T7" fmla="*/ 214748364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56" name="Group 1027">
                <a:extLst>
                  <a:ext uri="{FF2B5EF4-FFF2-40B4-BE49-F238E27FC236}">
                    <a16:creationId xmlns:a16="http://schemas.microsoft.com/office/drawing/2014/main" id="{F9615810-3E63-BC41-A43C-87824BAE70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4735" y="2642220"/>
                <a:ext cx="98740" cy="36846"/>
                <a:chOff x="1740" y="2642"/>
                <a:chExt cx="752" cy="327"/>
              </a:xfrm>
            </p:grpSpPr>
            <p:sp>
              <p:nvSpPr>
                <p:cNvPr id="263" name="Freeform 1028">
                  <a:extLst>
                    <a:ext uri="{FF2B5EF4-FFF2-40B4-BE49-F238E27FC236}">
                      <a16:creationId xmlns:a16="http://schemas.microsoft.com/office/drawing/2014/main" id="{ADD44612-B428-F847-9003-00513CACA5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4" name="Freeform 1029">
                  <a:extLst>
                    <a:ext uri="{FF2B5EF4-FFF2-40B4-BE49-F238E27FC236}">
                      <a16:creationId xmlns:a16="http://schemas.microsoft.com/office/drawing/2014/main" id="{462B6282-D61E-C04B-A92C-8174B57E56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5" name="Freeform 1030">
                  <a:extLst>
                    <a:ext uri="{FF2B5EF4-FFF2-40B4-BE49-F238E27FC236}">
                      <a16:creationId xmlns:a16="http://schemas.microsoft.com/office/drawing/2014/main" id="{2B069B63-8A2C-7549-9376-88AAB14B18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6" name="Freeform 1031">
                  <a:extLst>
                    <a:ext uri="{FF2B5EF4-FFF2-40B4-BE49-F238E27FC236}">
                      <a16:creationId xmlns:a16="http://schemas.microsoft.com/office/drawing/2014/main" id="{BE049A74-FF3E-8E4C-AC1C-A1E872AAB1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7" name="Freeform 1032">
                  <a:extLst>
                    <a:ext uri="{FF2B5EF4-FFF2-40B4-BE49-F238E27FC236}">
                      <a16:creationId xmlns:a16="http://schemas.microsoft.com/office/drawing/2014/main" id="{83B77E1B-82C3-E74C-8D75-777D766F71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8" name="Freeform 1033">
                  <a:extLst>
                    <a:ext uri="{FF2B5EF4-FFF2-40B4-BE49-F238E27FC236}">
                      <a16:creationId xmlns:a16="http://schemas.microsoft.com/office/drawing/2014/main" id="{514696B1-C798-3448-A02D-DC49050D74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57" name="Freeform 1034">
                <a:extLst>
                  <a:ext uri="{FF2B5EF4-FFF2-40B4-BE49-F238E27FC236}">
                    <a16:creationId xmlns:a16="http://schemas.microsoft.com/office/drawing/2014/main" id="{5FB4DCD9-0666-6343-A1FB-EF4C0CC660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3780" y="2647731"/>
                <a:ext cx="119578" cy="80936"/>
              </a:xfrm>
              <a:custGeom>
                <a:avLst/>
                <a:gdLst>
                  <a:gd name="T0" fmla="*/ 213221464 w 990"/>
                  <a:gd name="T1" fmla="*/ 1090686587 h 792"/>
                  <a:gd name="T2" fmla="*/ 1915477586 w 990"/>
                  <a:gd name="T3" fmla="*/ 0 h 792"/>
                  <a:gd name="T4" fmla="*/ 1915477586 w 990"/>
                  <a:gd name="T5" fmla="*/ 108859840 h 792"/>
                  <a:gd name="T6" fmla="*/ 0 w 990"/>
                  <a:gd name="T7" fmla="*/ 1090686587 h 792"/>
                  <a:gd name="T8" fmla="*/ 213221464 w 990"/>
                  <a:gd name="T9" fmla="*/ 109068658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8" name="Freeform 1035">
                <a:extLst>
                  <a:ext uri="{FF2B5EF4-FFF2-40B4-BE49-F238E27FC236}">
                    <a16:creationId xmlns:a16="http://schemas.microsoft.com/office/drawing/2014/main" id="{A5067C87-C05E-594D-A6A6-325731FD26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602" y="2654187"/>
                <a:ext cx="305957" cy="73850"/>
              </a:xfrm>
              <a:custGeom>
                <a:avLst/>
                <a:gdLst>
                  <a:gd name="T0" fmla="*/ 213486572 w 2532"/>
                  <a:gd name="T1" fmla="*/ 0 h 723"/>
                  <a:gd name="T2" fmla="*/ 213486572 w 2532"/>
                  <a:gd name="T3" fmla="*/ 0 h 723"/>
                  <a:gd name="T4" fmla="*/ 2147483646 w 2532"/>
                  <a:gd name="T5" fmla="*/ 979380008 h 723"/>
                  <a:gd name="T6" fmla="*/ 2147483646 w 2532"/>
                  <a:gd name="T7" fmla="*/ 1088085165 h 723"/>
                  <a:gd name="T8" fmla="*/ 0 w 2532"/>
                  <a:gd name="T9" fmla="*/ 108705259 h 723"/>
                  <a:gd name="T10" fmla="*/ 21348657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9" name="Freeform 1036">
                <a:extLst>
                  <a:ext uri="{FF2B5EF4-FFF2-40B4-BE49-F238E27FC236}">
                    <a16:creationId xmlns:a16="http://schemas.microsoft.com/office/drawing/2014/main" id="{9219D2BC-F1A9-F44A-9831-AE38E49986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797" y="2640645"/>
                <a:ext cx="3311" cy="14959"/>
              </a:xfrm>
              <a:custGeom>
                <a:avLst/>
                <a:gdLst>
                  <a:gd name="T0" fmla="*/ 262278191 w 26"/>
                  <a:gd name="T1" fmla="*/ 107489981 h 147"/>
                  <a:gd name="T2" fmla="*/ 262278191 w 26"/>
                  <a:gd name="T3" fmla="*/ 214969480 h 147"/>
                  <a:gd name="T4" fmla="*/ 0 w 26"/>
                  <a:gd name="T5" fmla="*/ 214969480 h 147"/>
                  <a:gd name="T6" fmla="*/ 262278191 w 26"/>
                  <a:gd name="T7" fmla="*/ 0 h 147"/>
                  <a:gd name="T8" fmla="*/ 262278191 w 26"/>
                  <a:gd name="T9" fmla="*/ 10748998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0" name="Freeform 1037">
                <a:extLst>
                  <a:ext uri="{FF2B5EF4-FFF2-40B4-BE49-F238E27FC236}">
                    <a16:creationId xmlns:a16="http://schemas.microsoft.com/office/drawing/2014/main" id="{185560CB-92EA-684A-B3A2-0B34A79ED6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992" y="2579707"/>
                <a:ext cx="142170" cy="61883"/>
              </a:xfrm>
              <a:custGeom>
                <a:avLst/>
                <a:gdLst>
                  <a:gd name="T0" fmla="*/ 2136125890 w 1176"/>
                  <a:gd name="T1" fmla="*/ 0 h 606"/>
                  <a:gd name="T2" fmla="*/ 0 w 1176"/>
                  <a:gd name="T3" fmla="*/ 870000945 h 606"/>
                  <a:gd name="T4" fmla="*/ 213789467 w 1176"/>
                  <a:gd name="T5" fmla="*/ 870000945 h 606"/>
                  <a:gd name="T6" fmla="*/ 2136125890 w 1176"/>
                  <a:gd name="T7" fmla="*/ 108617123 h 606"/>
                  <a:gd name="T8" fmla="*/ 213612589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1" name="Freeform 1038">
                <a:extLst>
                  <a:ext uri="{FF2B5EF4-FFF2-40B4-BE49-F238E27FC236}">
                    <a16:creationId xmlns:a16="http://schemas.microsoft.com/office/drawing/2014/main" id="{BE0B6D49-3481-5D4F-8ABB-DEAEEA0AA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8535" y="2643795"/>
                <a:ext cx="290182" cy="71016"/>
              </a:xfrm>
              <a:custGeom>
                <a:avLst/>
                <a:gdLst>
                  <a:gd name="T0" fmla="*/ 173112702 w 2532"/>
                  <a:gd name="T1" fmla="*/ 0 h 723"/>
                  <a:gd name="T2" fmla="*/ 173112702 w 2532"/>
                  <a:gd name="T3" fmla="*/ 0 h 723"/>
                  <a:gd name="T4" fmla="*/ 2069773885 w 2532"/>
                  <a:gd name="T5" fmla="*/ 558173482 h 723"/>
                  <a:gd name="T6" fmla="*/ 2069773885 w 2532"/>
                  <a:gd name="T7" fmla="*/ 558173482 h 723"/>
                  <a:gd name="T8" fmla="*/ 0 w 2532"/>
                  <a:gd name="T9" fmla="*/ 92871346 h 723"/>
                  <a:gd name="T10" fmla="*/ 17311270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2" name="Freeform 1039">
                <a:extLst>
                  <a:ext uri="{FF2B5EF4-FFF2-40B4-BE49-F238E27FC236}">
                    <a16:creationId xmlns:a16="http://schemas.microsoft.com/office/drawing/2014/main" id="{F3E7FC06-DD84-B44C-8916-CB4FF1CA3B04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58327" y="2638756"/>
                <a:ext cx="118410" cy="73535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62694895 h 723"/>
                  <a:gd name="T6" fmla="*/ 0 w 2532"/>
                  <a:gd name="T7" fmla="*/ 962694895 h 723"/>
                  <a:gd name="T8" fmla="*/ 0 w 2532"/>
                  <a:gd name="T9" fmla="*/ 107314314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35D1189C-E691-BD42-BE90-0002BD7E8EC9}"/>
                </a:ext>
              </a:extLst>
            </p:cNvPr>
            <p:cNvGrpSpPr/>
            <p:nvPr/>
          </p:nvGrpSpPr>
          <p:grpSpPr>
            <a:xfrm>
              <a:off x="8637781" y="2319727"/>
              <a:ext cx="530702" cy="478009"/>
              <a:chOff x="8631407" y="2290407"/>
              <a:chExt cx="530702" cy="478009"/>
            </a:xfrm>
          </p:grpSpPr>
          <p:pic>
            <p:nvPicPr>
              <p:cNvPr id="270" name="Picture 568" descr="light2.png">
                <a:extLst>
                  <a:ext uri="{FF2B5EF4-FFF2-40B4-BE49-F238E27FC236}">
                    <a16:creationId xmlns:a16="http://schemas.microsoft.com/office/drawing/2014/main" id="{572CD671-D7F6-AB41-9672-B7EEA3AC18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825293" y="2362969"/>
                <a:ext cx="92772" cy="4054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1" name="Picture 1017" descr="antenna_stylized">
                <a:extLst>
                  <a:ext uri="{FF2B5EF4-FFF2-40B4-BE49-F238E27FC236}">
                    <a16:creationId xmlns:a16="http://schemas.microsoft.com/office/drawing/2014/main" id="{BCE524BD-D492-874F-97BF-9D649FDABA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1407" y="229040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DE5A5508-2A18-264C-A963-7D012995A424}"/>
                </a:ext>
              </a:extLst>
            </p:cNvPr>
            <p:cNvGrpSpPr/>
            <p:nvPr/>
          </p:nvGrpSpPr>
          <p:grpSpPr>
            <a:xfrm>
              <a:off x="8499539" y="2059124"/>
              <a:ext cx="849312" cy="226109"/>
              <a:chOff x="8493165" y="2029804"/>
              <a:chExt cx="849312" cy="226109"/>
            </a:xfrm>
          </p:grpSpPr>
          <p:pic>
            <p:nvPicPr>
              <p:cNvPr id="273" name="Picture 603" descr="car_icon_small">
                <a:extLst>
                  <a:ext uri="{FF2B5EF4-FFF2-40B4-BE49-F238E27FC236}">
                    <a16:creationId xmlns:a16="http://schemas.microsoft.com/office/drawing/2014/main" id="{37D58672-538F-5E41-B781-D29FD45386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93165" y="2087638"/>
                <a:ext cx="849312" cy="168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4" name="Picture 1017" descr="antenna_stylized">
                <a:extLst>
                  <a:ext uri="{FF2B5EF4-FFF2-40B4-BE49-F238E27FC236}">
                    <a16:creationId xmlns:a16="http://schemas.microsoft.com/office/drawing/2014/main" id="{45B96856-078A-BD49-882C-AEF7488252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04645" y="202980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2350C161-C30C-6A40-B450-59DAC7465D78}"/>
                </a:ext>
              </a:extLst>
            </p:cNvPr>
            <p:cNvGrpSpPr/>
            <p:nvPr/>
          </p:nvGrpSpPr>
          <p:grpSpPr>
            <a:xfrm>
              <a:off x="7493518" y="3325424"/>
              <a:ext cx="857739" cy="583764"/>
              <a:chOff x="7487144" y="3296104"/>
              <a:chExt cx="857739" cy="583764"/>
            </a:xfrm>
          </p:grpSpPr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696FE5A3-3FE9-6846-BB55-8AF5D6FB6F3C}"/>
                  </a:ext>
                </a:extLst>
              </p:cNvPr>
              <p:cNvGrpSpPr/>
              <p:nvPr/>
            </p:nvGrpSpPr>
            <p:grpSpPr>
              <a:xfrm>
                <a:off x="7487144" y="3389820"/>
                <a:ext cx="350807" cy="305517"/>
                <a:chOff x="7487144" y="3389820"/>
                <a:chExt cx="350807" cy="305517"/>
              </a:xfrm>
            </p:grpSpPr>
            <p:pic>
              <p:nvPicPr>
                <p:cNvPr id="283" name="Picture 1115" descr="antenna_stylized">
                  <a:extLst>
                    <a:ext uri="{FF2B5EF4-FFF2-40B4-BE49-F238E27FC236}">
                      <a16:creationId xmlns:a16="http://schemas.microsoft.com/office/drawing/2014/main" id="{958E86F3-0F73-EC42-9C12-EB142F0714B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87144" y="338982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84" name="Picture 1116" descr="laptop_keyboard">
                  <a:extLst>
                    <a:ext uri="{FF2B5EF4-FFF2-40B4-BE49-F238E27FC236}">
                      <a16:creationId xmlns:a16="http://schemas.microsoft.com/office/drawing/2014/main" id="{F0ED13CE-9FD1-824C-9C51-F8A27C0F72A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504001" y="3575889"/>
                  <a:ext cx="286699" cy="1194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85" name="Freeform 1117">
                  <a:extLst>
                    <a:ext uri="{FF2B5EF4-FFF2-40B4-BE49-F238E27FC236}">
                      <a16:creationId xmlns:a16="http://schemas.microsoft.com/office/drawing/2014/main" id="{97D97684-601B-4543-A8D0-FFE4906B2B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014" y="3459979"/>
                  <a:ext cx="230764" cy="155883"/>
                </a:xfrm>
                <a:custGeom>
                  <a:avLst/>
                  <a:gdLst>
                    <a:gd name="T0" fmla="*/ 143665061 w 2982"/>
                    <a:gd name="T1" fmla="*/ 0 h 2442"/>
                    <a:gd name="T2" fmla="*/ 0 w 2982"/>
                    <a:gd name="T3" fmla="*/ 66329557 h 2442"/>
                    <a:gd name="T4" fmla="*/ 573719931 w 2982"/>
                    <a:gd name="T5" fmla="*/ 82975142 h 2442"/>
                    <a:gd name="T6" fmla="*/ 717384993 w 2982"/>
                    <a:gd name="T7" fmla="*/ 16645585 h 2442"/>
                    <a:gd name="T8" fmla="*/ 143665061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286" name="Picture 1118" descr="screen">
                  <a:extLst>
                    <a:ext uri="{FF2B5EF4-FFF2-40B4-BE49-F238E27FC236}">
                      <a16:creationId xmlns:a16="http://schemas.microsoft.com/office/drawing/2014/main" id="{39853BF1-C4F4-DC42-9641-F64CC23814A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0380" y="3463988"/>
                  <a:ext cx="209692" cy="1418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87" name="Freeform 1119">
                  <a:extLst>
                    <a:ext uri="{FF2B5EF4-FFF2-40B4-BE49-F238E27FC236}">
                      <a16:creationId xmlns:a16="http://schemas.microsoft.com/office/drawing/2014/main" id="{79A1FC6D-1424-CD40-8D4C-89EB7C9011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41029" y="3455381"/>
                  <a:ext cx="195517" cy="29007"/>
                </a:xfrm>
                <a:custGeom>
                  <a:avLst/>
                  <a:gdLst>
                    <a:gd name="T0" fmla="*/ 35620212 w 2528"/>
                    <a:gd name="T1" fmla="*/ 0 h 455"/>
                    <a:gd name="T2" fmla="*/ 608343257 w 2528"/>
                    <a:gd name="T3" fmla="*/ 16582250 h 455"/>
                    <a:gd name="T4" fmla="*/ 572256449 w 2528"/>
                    <a:gd name="T5" fmla="*/ 16582250 h 455"/>
                    <a:gd name="T6" fmla="*/ 0 w 2528"/>
                    <a:gd name="T7" fmla="*/ 16582250 h 455"/>
                    <a:gd name="T8" fmla="*/ 35620212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8" name="Freeform 1120">
                  <a:extLst>
                    <a:ext uri="{FF2B5EF4-FFF2-40B4-BE49-F238E27FC236}">
                      <a16:creationId xmlns:a16="http://schemas.microsoft.com/office/drawing/2014/main" id="{64F449AD-C2CD-DD48-AFB0-41C1A20FE0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971" y="3455145"/>
                  <a:ext cx="54275" cy="120745"/>
                </a:xfrm>
                <a:custGeom>
                  <a:avLst/>
                  <a:gdLst>
                    <a:gd name="T0" fmla="*/ 142804406 w 702"/>
                    <a:gd name="T1" fmla="*/ 0 h 1893"/>
                    <a:gd name="T2" fmla="*/ 0 w 702"/>
                    <a:gd name="T3" fmla="*/ 66174575 h 1893"/>
                    <a:gd name="T4" fmla="*/ 35584530 w 702"/>
                    <a:gd name="T5" fmla="*/ 66174575 h 1893"/>
                    <a:gd name="T6" fmla="*/ 178855222 w 702"/>
                    <a:gd name="T7" fmla="*/ 16607700 h 1893"/>
                    <a:gd name="T8" fmla="*/ 142804406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9" name="Freeform 1121">
                  <a:extLst>
                    <a:ext uri="{FF2B5EF4-FFF2-40B4-BE49-F238E27FC236}">
                      <a16:creationId xmlns:a16="http://schemas.microsoft.com/office/drawing/2014/main" id="{8B5CDB6F-F036-1642-8182-1C3849C749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76652" y="3476723"/>
                  <a:ext cx="58489" cy="139375"/>
                </a:xfrm>
                <a:custGeom>
                  <a:avLst/>
                  <a:gdLst>
                    <a:gd name="T0" fmla="*/ 179213623 w 756"/>
                    <a:gd name="T1" fmla="*/ 0 h 2184"/>
                    <a:gd name="T2" fmla="*/ 35656008 w 756"/>
                    <a:gd name="T3" fmla="*/ 82904513 h 2184"/>
                    <a:gd name="T4" fmla="*/ 0 w 756"/>
                    <a:gd name="T5" fmla="*/ 82904513 h 2184"/>
                    <a:gd name="T6" fmla="*/ 143090785 w 756"/>
                    <a:gd name="T7" fmla="*/ 16632211 h 2184"/>
                    <a:gd name="T8" fmla="*/ 179213623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0" name="Freeform 1122">
                  <a:extLst>
                    <a:ext uri="{FF2B5EF4-FFF2-40B4-BE49-F238E27FC236}">
                      <a16:creationId xmlns:a16="http://schemas.microsoft.com/office/drawing/2014/main" id="{285BF7D1-C8B2-E141-9A27-40A4E379C1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332" y="3569758"/>
                  <a:ext cx="214545" cy="47048"/>
                </a:xfrm>
                <a:custGeom>
                  <a:avLst/>
                  <a:gdLst>
                    <a:gd name="T0" fmla="*/ 35658648 w 2773"/>
                    <a:gd name="T1" fmla="*/ 0 h 738"/>
                    <a:gd name="T2" fmla="*/ 0 w 2773"/>
                    <a:gd name="T3" fmla="*/ 16581742 h 738"/>
                    <a:gd name="T4" fmla="*/ 573357470 w 2773"/>
                    <a:gd name="T5" fmla="*/ 33163485 h 738"/>
                    <a:gd name="T6" fmla="*/ 573357470 w 2773"/>
                    <a:gd name="T7" fmla="*/ 16581742 h 738"/>
                    <a:gd name="T8" fmla="*/ 35658648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1" name="Freeform 1123">
                  <a:extLst>
                    <a:ext uri="{FF2B5EF4-FFF2-40B4-BE49-F238E27FC236}">
                      <a16:creationId xmlns:a16="http://schemas.microsoft.com/office/drawing/2014/main" id="{74A2E31A-6AD3-B34D-851A-6491D0DCE3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83165" y="3477902"/>
                  <a:ext cx="54786" cy="139965"/>
                </a:xfrm>
                <a:custGeom>
                  <a:avLst/>
                  <a:gdLst>
                    <a:gd name="T0" fmla="*/ 656550006 w 637"/>
                    <a:gd name="T1" fmla="*/ 0 h 1659"/>
                    <a:gd name="T2" fmla="*/ 656550006 w 637"/>
                    <a:gd name="T3" fmla="*/ 0 h 1659"/>
                    <a:gd name="T4" fmla="*/ 54716163 w 637"/>
                    <a:gd name="T5" fmla="*/ 2147483646 h 1659"/>
                    <a:gd name="T6" fmla="*/ 0 w 637"/>
                    <a:gd name="T7" fmla="*/ 2147483646 h 1659"/>
                    <a:gd name="T8" fmla="*/ 65655000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2" name="Freeform 1124">
                  <a:extLst>
                    <a:ext uri="{FF2B5EF4-FFF2-40B4-BE49-F238E27FC236}">
                      <a16:creationId xmlns:a16="http://schemas.microsoft.com/office/drawing/2014/main" id="{353F73B6-A49C-6248-BAC4-ADAC0416B7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588" y="3576007"/>
                  <a:ext cx="190792" cy="46458"/>
                </a:xfrm>
                <a:custGeom>
                  <a:avLst/>
                  <a:gdLst>
                    <a:gd name="T0" fmla="*/ 0 w 2216"/>
                    <a:gd name="T1" fmla="*/ 0 h 550"/>
                    <a:gd name="T2" fmla="*/ 54884212 w 2216"/>
                    <a:gd name="T3" fmla="*/ 101852492 h 550"/>
                    <a:gd name="T4" fmla="*/ 2147483646 w 2216"/>
                    <a:gd name="T5" fmla="*/ 1017940055 h 550"/>
                    <a:gd name="T6" fmla="*/ 2147483646 w 2216"/>
                    <a:gd name="T7" fmla="*/ 865464562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293" name="Group 1125">
                  <a:extLst>
                    <a:ext uri="{FF2B5EF4-FFF2-40B4-BE49-F238E27FC236}">
                      <a16:creationId xmlns:a16="http://schemas.microsoft.com/office/drawing/2014/main" id="{710BE053-7835-4740-866B-E4BA92F8DF0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3395" y="3625649"/>
                  <a:ext cx="64747" cy="27592"/>
                  <a:chOff x="1740" y="2642"/>
                  <a:chExt cx="752" cy="327"/>
                </a:xfrm>
              </p:grpSpPr>
              <p:sp>
                <p:nvSpPr>
                  <p:cNvPr id="300" name="Freeform 1126">
                    <a:extLst>
                      <a:ext uri="{FF2B5EF4-FFF2-40B4-BE49-F238E27FC236}">
                        <a16:creationId xmlns:a16="http://schemas.microsoft.com/office/drawing/2014/main" id="{0A5EB952-D679-B341-9A98-6FD35883A51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1" name="Freeform 1127">
                    <a:extLst>
                      <a:ext uri="{FF2B5EF4-FFF2-40B4-BE49-F238E27FC236}">
                        <a16:creationId xmlns:a16="http://schemas.microsoft.com/office/drawing/2014/main" id="{1FCA6698-8415-394D-A26C-FFC42A47971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2" name="Freeform 1128">
                    <a:extLst>
                      <a:ext uri="{FF2B5EF4-FFF2-40B4-BE49-F238E27FC236}">
                        <a16:creationId xmlns:a16="http://schemas.microsoft.com/office/drawing/2014/main" id="{41BF1C58-6400-304A-8144-A43EBBE048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3" name="Freeform 1129">
                    <a:extLst>
                      <a:ext uri="{FF2B5EF4-FFF2-40B4-BE49-F238E27FC236}">
                        <a16:creationId xmlns:a16="http://schemas.microsoft.com/office/drawing/2014/main" id="{BED55992-2CBB-E842-8D48-3BEF1079551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4" name="Freeform 1130">
                    <a:extLst>
                      <a:ext uri="{FF2B5EF4-FFF2-40B4-BE49-F238E27FC236}">
                        <a16:creationId xmlns:a16="http://schemas.microsoft.com/office/drawing/2014/main" id="{1D67DCBE-2B1B-8744-B9B8-C496EA70AA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5" name="Freeform 1131">
                    <a:extLst>
                      <a:ext uri="{FF2B5EF4-FFF2-40B4-BE49-F238E27FC236}">
                        <a16:creationId xmlns:a16="http://schemas.microsoft.com/office/drawing/2014/main" id="{0A1C24EB-99AC-6545-A312-CD1BD07BF29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94" name="Freeform 1132">
                  <a:extLst>
                    <a:ext uri="{FF2B5EF4-FFF2-40B4-BE49-F238E27FC236}">
                      <a16:creationId xmlns:a16="http://schemas.microsoft.com/office/drawing/2014/main" id="{4D5601DC-DB93-5045-8FA9-03D8C4236D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04243" y="3629776"/>
                  <a:ext cx="78411" cy="60608"/>
                </a:xfrm>
                <a:custGeom>
                  <a:avLst/>
                  <a:gdLst>
                    <a:gd name="T0" fmla="*/ 39250883 w 990"/>
                    <a:gd name="T1" fmla="*/ 342828616 h 792"/>
                    <a:gd name="T2" fmla="*/ 354255671 w 990"/>
                    <a:gd name="T3" fmla="*/ 0 h 792"/>
                    <a:gd name="T4" fmla="*/ 354255671 w 990"/>
                    <a:gd name="T5" fmla="*/ 34504242 h 792"/>
                    <a:gd name="T6" fmla="*/ 0 w 990"/>
                    <a:gd name="T7" fmla="*/ 342828616 h 792"/>
                    <a:gd name="T8" fmla="*/ 39250883 w 990"/>
                    <a:gd name="T9" fmla="*/ 342828616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5" name="Freeform 1133">
                  <a:extLst>
                    <a:ext uri="{FF2B5EF4-FFF2-40B4-BE49-F238E27FC236}">
                      <a16:creationId xmlns:a16="http://schemas.microsoft.com/office/drawing/2014/main" id="{CE4DDD99-5356-6C4A-98CC-DEFFB6F55F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129" y="3634611"/>
                  <a:ext cx="200625" cy="55302"/>
                </a:xfrm>
                <a:custGeom>
                  <a:avLst/>
                  <a:gdLst>
                    <a:gd name="T0" fmla="*/ 39302216 w 2532"/>
                    <a:gd name="T1" fmla="*/ 0 h 723"/>
                    <a:gd name="T2" fmla="*/ 39302216 w 2532"/>
                    <a:gd name="T3" fmla="*/ 0 h 723"/>
                    <a:gd name="T4" fmla="*/ 867084690 w 2532"/>
                    <a:gd name="T5" fmla="*/ 307891170 h 723"/>
                    <a:gd name="T6" fmla="*/ 867084690 w 2532"/>
                    <a:gd name="T7" fmla="*/ 342351506 h 723"/>
                    <a:gd name="T8" fmla="*/ 0 w 2532"/>
                    <a:gd name="T9" fmla="*/ 34009889 h 723"/>
                    <a:gd name="T10" fmla="*/ 39302216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6" name="Freeform 1134">
                  <a:extLst>
                    <a:ext uri="{FF2B5EF4-FFF2-40B4-BE49-F238E27FC236}">
                      <a16:creationId xmlns:a16="http://schemas.microsoft.com/office/drawing/2014/main" id="{9219F423-7F63-AA47-8D85-ECF38EA19F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257" y="3624470"/>
                  <a:ext cx="2171" cy="11202"/>
                </a:xfrm>
                <a:custGeom>
                  <a:avLst/>
                  <a:gdLst>
                    <a:gd name="T0" fmla="*/ 48903362 w 26"/>
                    <a:gd name="T1" fmla="*/ 33634500 h 147"/>
                    <a:gd name="T2" fmla="*/ 48903362 w 26"/>
                    <a:gd name="T3" fmla="*/ 67263209 h 147"/>
                    <a:gd name="T4" fmla="*/ 0 w 26"/>
                    <a:gd name="T5" fmla="*/ 67263209 h 147"/>
                    <a:gd name="T6" fmla="*/ 48903362 w 26"/>
                    <a:gd name="T7" fmla="*/ 0 h 147"/>
                    <a:gd name="T8" fmla="*/ 48903362 w 26"/>
                    <a:gd name="T9" fmla="*/ 33634500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7" name="Freeform 1135">
                  <a:extLst>
                    <a:ext uri="{FF2B5EF4-FFF2-40B4-BE49-F238E27FC236}">
                      <a16:creationId xmlns:a16="http://schemas.microsoft.com/office/drawing/2014/main" id="{87ABA77B-DBB1-EF4D-9F48-2EED8811C0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384" y="3578837"/>
                  <a:ext cx="93225" cy="46340"/>
                </a:xfrm>
                <a:custGeom>
                  <a:avLst/>
                  <a:gdLst>
                    <a:gd name="T0" fmla="*/ 395043791 w 1176"/>
                    <a:gd name="T1" fmla="*/ 0 h 606"/>
                    <a:gd name="T2" fmla="*/ 0 w 1176"/>
                    <a:gd name="T3" fmla="*/ 273654982 h 606"/>
                    <a:gd name="T4" fmla="*/ 39357994 w 1176"/>
                    <a:gd name="T5" fmla="*/ 273654982 h 606"/>
                    <a:gd name="T6" fmla="*/ 395043791 w 1176"/>
                    <a:gd name="T7" fmla="*/ 33985420 h 606"/>
                    <a:gd name="T8" fmla="*/ 395043791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8" name="Freeform 1136">
                  <a:extLst>
                    <a:ext uri="{FF2B5EF4-FFF2-40B4-BE49-F238E27FC236}">
                      <a16:creationId xmlns:a16="http://schemas.microsoft.com/office/drawing/2014/main" id="{7E56569C-D4CE-304F-A1F6-D6CCCC384B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10642" y="3626829"/>
                  <a:ext cx="190281" cy="53180"/>
                </a:xfrm>
                <a:custGeom>
                  <a:avLst/>
                  <a:gdLst>
                    <a:gd name="T0" fmla="*/ 31829833 w 2532"/>
                    <a:gd name="T1" fmla="*/ 0 h 723"/>
                    <a:gd name="T2" fmla="*/ 31829833 w 2532"/>
                    <a:gd name="T3" fmla="*/ 0 h 723"/>
                    <a:gd name="T4" fmla="*/ 382827787 w 2532"/>
                    <a:gd name="T5" fmla="*/ 175498781 h 723"/>
                    <a:gd name="T6" fmla="*/ 382827787 w 2532"/>
                    <a:gd name="T7" fmla="*/ 175498781 h 723"/>
                    <a:gd name="T8" fmla="*/ 0 w 2532"/>
                    <a:gd name="T9" fmla="*/ 29448186 h 723"/>
                    <a:gd name="T10" fmla="*/ 31829833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9" name="Freeform 1137">
                  <a:extLst>
                    <a:ext uri="{FF2B5EF4-FFF2-40B4-BE49-F238E27FC236}">
                      <a16:creationId xmlns:a16="http://schemas.microsoft.com/office/drawing/2014/main" id="{5B5EA6BC-3191-EA4C-9C12-021371AF0A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00668" y="3623055"/>
                  <a:ext cx="77645" cy="55066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302641137 h 723"/>
                    <a:gd name="T6" fmla="*/ 0 w 2532"/>
                    <a:gd name="T7" fmla="*/ 302641137 h 723"/>
                    <a:gd name="T8" fmla="*/ 0 w 2532"/>
                    <a:gd name="T9" fmla="*/ 33575256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77" name="Group 1139">
                <a:extLst>
                  <a:ext uri="{FF2B5EF4-FFF2-40B4-BE49-F238E27FC236}">
                    <a16:creationId xmlns:a16="http://schemas.microsoft.com/office/drawing/2014/main" id="{1903A188-8B8B-054D-848D-079C7FB85A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985622" y="3537823"/>
                <a:ext cx="359261" cy="342045"/>
                <a:chOff x="2839" y="3501"/>
                <a:chExt cx="755" cy="803"/>
              </a:xfrm>
            </p:grpSpPr>
            <p:pic>
              <p:nvPicPr>
                <p:cNvPr id="281" name="Picture 1140" descr="desktop_computer_stylized_medium">
                  <a:extLst>
                    <a:ext uri="{FF2B5EF4-FFF2-40B4-BE49-F238E27FC236}">
                      <a16:creationId xmlns:a16="http://schemas.microsoft.com/office/drawing/2014/main" id="{7A99BBD3-FE56-694B-9535-979B7A969AF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82" name="Freeform 1141">
                  <a:extLst>
                    <a:ext uri="{FF2B5EF4-FFF2-40B4-BE49-F238E27FC236}">
                      <a16:creationId xmlns:a16="http://schemas.microsoft.com/office/drawing/2014/main" id="{45AEFA17-2F98-634B-8185-DBB44EA031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CC9C0160-0876-8848-8B89-825F0C6F9808}"/>
                  </a:ext>
                </a:extLst>
              </p:cNvPr>
              <p:cNvGrpSpPr/>
              <p:nvPr/>
            </p:nvGrpSpPr>
            <p:grpSpPr>
              <a:xfrm>
                <a:off x="7797061" y="3296104"/>
                <a:ext cx="347997" cy="396620"/>
                <a:chOff x="7797061" y="3296104"/>
                <a:chExt cx="347997" cy="396620"/>
              </a:xfrm>
            </p:grpSpPr>
            <p:pic>
              <p:nvPicPr>
                <p:cNvPr id="279" name="Picture 571" descr="fridge2.png">
                  <a:extLst>
                    <a:ext uri="{FF2B5EF4-FFF2-40B4-BE49-F238E27FC236}">
                      <a16:creationId xmlns:a16="http://schemas.microsoft.com/office/drawing/2014/main" id="{B7F98D2A-6B22-6E43-999D-925A948BA2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96825" y="3355697"/>
                  <a:ext cx="189578" cy="3370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80" name="Picture 1115" descr="antenna_stylized">
                  <a:extLst>
                    <a:ext uri="{FF2B5EF4-FFF2-40B4-BE49-F238E27FC236}">
                      <a16:creationId xmlns:a16="http://schemas.microsoft.com/office/drawing/2014/main" id="{904AB965-5EFB-7748-95DD-DB48A762057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97061" y="329610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6015FE4A-C408-634D-AC6A-2D444A315FD5}"/>
                </a:ext>
              </a:extLst>
            </p:cNvPr>
            <p:cNvGrpSpPr/>
            <p:nvPr/>
          </p:nvGrpSpPr>
          <p:grpSpPr>
            <a:xfrm>
              <a:off x="11064947" y="3428485"/>
              <a:ext cx="518448" cy="1212242"/>
              <a:chOff x="11058573" y="3399165"/>
              <a:chExt cx="518448" cy="1212242"/>
            </a:xfrm>
          </p:grpSpPr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F8F17286-2445-B64B-ADD1-2EA2B43E6DC6}"/>
                  </a:ext>
                </a:extLst>
              </p:cNvPr>
              <p:cNvGrpSpPr/>
              <p:nvPr/>
            </p:nvGrpSpPr>
            <p:grpSpPr>
              <a:xfrm>
                <a:off x="11087182" y="415959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A37E26D9-B32A-9D41-ACF8-1BEAC47226C1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5" name="Group 314">
                  <a:extLst>
                    <a:ext uri="{FF2B5EF4-FFF2-40B4-BE49-F238E27FC236}">
                      <a16:creationId xmlns:a16="http://schemas.microsoft.com/office/drawing/2014/main" id="{10D9F355-5217-2C42-98E1-F29F4107895C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16" name="Picture 315" descr="server_rack.png">
                    <a:extLst>
                      <a:ext uri="{FF2B5EF4-FFF2-40B4-BE49-F238E27FC236}">
                        <a16:creationId xmlns:a16="http://schemas.microsoft.com/office/drawing/2014/main" id="{5E80B71F-0A30-0542-A1FC-912F185A5A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17" name="Picture 316" descr="server_rack.png">
                    <a:extLst>
                      <a:ext uri="{FF2B5EF4-FFF2-40B4-BE49-F238E27FC236}">
                        <a16:creationId xmlns:a16="http://schemas.microsoft.com/office/drawing/2014/main" id="{A9B88ED3-F018-C64D-8155-475FF5515D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18" name="Picture 317" descr="server_rack.png">
                    <a:extLst>
                      <a:ext uri="{FF2B5EF4-FFF2-40B4-BE49-F238E27FC236}">
                        <a16:creationId xmlns:a16="http://schemas.microsoft.com/office/drawing/2014/main" id="{6D3739E0-97B1-3444-A51D-AD0ADFD42E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C5479510-5751-0147-AE56-5A4C164BAC1B}"/>
                  </a:ext>
                </a:extLst>
              </p:cNvPr>
              <p:cNvGrpSpPr/>
              <p:nvPr/>
            </p:nvGrpSpPr>
            <p:grpSpPr>
              <a:xfrm>
                <a:off x="11058573" y="339916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7D486369-B75B-CA49-AE07-03278BA20D14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0" name="Group 309">
                  <a:extLst>
                    <a:ext uri="{FF2B5EF4-FFF2-40B4-BE49-F238E27FC236}">
                      <a16:creationId xmlns:a16="http://schemas.microsoft.com/office/drawing/2014/main" id="{CE21BFF9-2861-9A49-AE9E-BEF5D0153A2E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11" name="Picture 310" descr="server_rack.png">
                    <a:extLst>
                      <a:ext uri="{FF2B5EF4-FFF2-40B4-BE49-F238E27FC236}">
                        <a16:creationId xmlns:a16="http://schemas.microsoft.com/office/drawing/2014/main" id="{0016EF51-D31B-6B41-B5CE-577D80407B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12" name="Picture 311" descr="server_rack.png">
                    <a:extLst>
                      <a:ext uri="{FF2B5EF4-FFF2-40B4-BE49-F238E27FC236}">
                        <a16:creationId xmlns:a16="http://schemas.microsoft.com/office/drawing/2014/main" id="{CD93F9C5-E5A2-9A4E-AD80-93110CBCBB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13" name="Picture 312" descr="server_rack.png">
                    <a:extLst>
                      <a:ext uri="{FF2B5EF4-FFF2-40B4-BE49-F238E27FC236}">
                        <a16:creationId xmlns:a16="http://schemas.microsoft.com/office/drawing/2014/main" id="{8EA58A5B-0C03-6A42-B7AF-1066AAB2F5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319" name="Group 590">
              <a:extLst>
                <a:ext uri="{FF2B5EF4-FFF2-40B4-BE49-F238E27FC236}">
                  <a16:creationId xmlns:a16="http://schemas.microsoft.com/office/drawing/2014/main" id="{74DC5E45-2B97-174B-8D40-92579A84112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0855" y="4900161"/>
              <a:ext cx="345630" cy="320302"/>
              <a:chOff x="2839" y="3501"/>
              <a:chExt cx="755" cy="803"/>
            </a:xfrm>
          </p:grpSpPr>
          <p:pic>
            <p:nvPicPr>
              <p:cNvPr id="320" name="Picture 591" descr="desktop_computer_stylized_medium">
                <a:extLst>
                  <a:ext uri="{FF2B5EF4-FFF2-40B4-BE49-F238E27FC236}">
                    <a16:creationId xmlns:a16="http://schemas.microsoft.com/office/drawing/2014/main" id="{31586901-8738-F14A-9DEC-C6656B9A6B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1" name="Freeform 592">
                <a:extLst>
                  <a:ext uri="{FF2B5EF4-FFF2-40B4-BE49-F238E27FC236}">
                    <a16:creationId xmlns:a16="http://schemas.microsoft.com/office/drawing/2014/main" id="{B1BC6C1F-F101-1045-9324-EACBA96BF0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22" name="Group 1064">
              <a:extLst>
                <a:ext uri="{FF2B5EF4-FFF2-40B4-BE49-F238E27FC236}">
                  <a16:creationId xmlns:a16="http://schemas.microsoft.com/office/drawing/2014/main" id="{7CB09D3E-354F-A242-87B5-2949709889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01681" y="5852809"/>
              <a:ext cx="310186" cy="307808"/>
              <a:chOff x="877" y="1008"/>
              <a:chExt cx="2747" cy="2591"/>
            </a:xfrm>
          </p:grpSpPr>
          <p:pic>
            <p:nvPicPr>
              <p:cNvPr id="323" name="Picture 1065" descr="antenna_stylized">
                <a:extLst>
                  <a:ext uri="{FF2B5EF4-FFF2-40B4-BE49-F238E27FC236}">
                    <a16:creationId xmlns:a16="http://schemas.microsoft.com/office/drawing/2014/main" id="{65A4BF9F-2A94-A241-851C-A1007D6429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4" name="Picture 1066" descr="laptop_keyboard">
                <a:extLst>
                  <a:ext uri="{FF2B5EF4-FFF2-40B4-BE49-F238E27FC236}">
                    <a16:creationId xmlns:a16="http://schemas.microsoft.com/office/drawing/2014/main" id="{61A59FA3-F7C6-6449-9E80-8EB9018725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5" name="Freeform 1067">
                <a:extLst>
                  <a:ext uri="{FF2B5EF4-FFF2-40B4-BE49-F238E27FC236}">
                    <a16:creationId xmlns:a16="http://schemas.microsoft.com/office/drawing/2014/main" id="{E80C3855-9627-DF45-B28A-73CEE02B79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326" name="Picture 1068" descr="screen">
                <a:extLst>
                  <a:ext uri="{FF2B5EF4-FFF2-40B4-BE49-F238E27FC236}">
                    <a16:creationId xmlns:a16="http://schemas.microsoft.com/office/drawing/2014/main" id="{E7C93D9F-8B8E-164C-A0FC-F93062A51E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7" name="Freeform 1069">
                <a:extLst>
                  <a:ext uri="{FF2B5EF4-FFF2-40B4-BE49-F238E27FC236}">
                    <a16:creationId xmlns:a16="http://schemas.microsoft.com/office/drawing/2014/main" id="{587F3D8A-D6A6-044A-8940-A7EEC45001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8" name="Freeform 1070">
                <a:extLst>
                  <a:ext uri="{FF2B5EF4-FFF2-40B4-BE49-F238E27FC236}">
                    <a16:creationId xmlns:a16="http://schemas.microsoft.com/office/drawing/2014/main" id="{BE20F855-65B9-624C-83DA-B707B82237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9" name="Freeform 1071">
                <a:extLst>
                  <a:ext uri="{FF2B5EF4-FFF2-40B4-BE49-F238E27FC236}">
                    <a16:creationId xmlns:a16="http://schemas.microsoft.com/office/drawing/2014/main" id="{A05F5469-D96D-594F-A9F9-D00554061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0" name="Freeform 1072">
                <a:extLst>
                  <a:ext uri="{FF2B5EF4-FFF2-40B4-BE49-F238E27FC236}">
                    <a16:creationId xmlns:a16="http://schemas.microsoft.com/office/drawing/2014/main" id="{397C351A-5EAF-7546-8FEB-C4FD015933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1" name="Freeform 1073">
                <a:extLst>
                  <a:ext uri="{FF2B5EF4-FFF2-40B4-BE49-F238E27FC236}">
                    <a16:creationId xmlns:a16="http://schemas.microsoft.com/office/drawing/2014/main" id="{0EFD1F50-1BEE-0A47-8071-92119C7189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2" name="Freeform 1074">
                <a:extLst>
                  <a:ext uri="{FF2B5EF4-FFF2-40B4-BE49-F238E27FC236}">
                    <a16:creationId xmlns:a16="http://schemas.microsoft.com/office/drawing/2014/main" id="{53887AFA-DB5A-CD48-84C9-4D60565A64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33" name="Group 1075">
                <a:extLst>
                  <a:ext uri="{FF2B5EF4-FFF2-40B4-BE49-F238E27FC236}">
                    <a16:creationId xmlns:a16="http://schemas.microsoft.com/office/drawing/2014/main" id="{EFF545BE-71B9-6E4D-86FB-A4713946C5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40" name="Freeform 1076">
                  <a:extLst>
                    <a:ext uri="{FF2B5EF4-FFF2-40B4-BE49-F238E27FC236}">
                      <a16:creationId xmlns:a16="http://schemas.microsoft.com/office/drawing/2014/main" id="{2DE542C8-1A8B-0246-A18E-C0E2872478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1" name="Freeform 1077">
                  <a:extLst>
                    <a:ext uri="{FF2B5EF4-FFF2-40B4-BE49-F238E27FC236}">
                      <a16:creationId xmlns:a16="http://schemas.microsoft.com/office/drawing/2014/main" id="{40762197-1674-C740-A9A7-3115ECF037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2" name="Freeform 1078">
                  <a:extLst>
                    <a:ext uri="{FF2B5EF4-FFF2-40B4-BE49-F238E27FC236}">
                      <a16:creationId xmlns:a16="http://schemas.microsoft.com/office/drawing/2014/main" id="{87C5CBC1-5FC0-2E49-BD4F-18771CA7BC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3" name="Freeform 1079">
                  <a:extLst>
                    <a:ext uri="{FF2B5EF4-FFF2-40B4-BE49-F238E27FC236}">
                      <a16:creationId xmlns:a16="http://schemas.microsoft.com/office/drawing/2014/main" id="{CCCB3CA8-E7E8-D445-98C0-01DC79A5CD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4" name="Freeform 1080">
                  <a:extLst>
                    <a:ext uri="{FF2B5EF4-FFF2-40B4-BE49-F238E27FC236}">
                      <a16:creationId xmlns:a16="http://schemas.microsoft.com/office/drawing/2014/main" id="{D15AAEA1-A1A6-1240-8B5A-3AAC369B93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5" name="Freeform 1081">
                  <a:extLst>
                    <a:ext uri="{FF2B5EF4-FFF2-40B4-BE49-F238E27FC236}">
                      <a16:creationId xmlns:a16="http://schemas.microsoft.com/office/drawing/2014/main" id="{67E793D4-1941-A941-BBDD-76CE6A679A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34" name="Freeform 1082">
                <a:extLst>
                  <a:ext uri="{FF2B5EF4-FFF2-40B4-BE49-F238E27FC236}">
                    <a16:creationId xmlns:a16="http://schemas.microsoft.com/office/drawing/2014/main" id="{D8807FF1-DDC5-674C-81A8-C99456AE16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5" name="Freeform 1083">
                <a:extLst>
                  <a:ext uri="{FF2B5EF4-FFF2-40B4-BE49-F238E27FC236}">
                    <a16:creationId xmlns:a16="http://schemas.microsoft.com/office/drawing/2014/main" id="{18370411-726A-5946-A1F0-062A638A68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6" name="Freeform 1084">
                <a:extLst>
                  <a:ext uri="{FF2B5EF4-FFF2-40B4-BE49-F238E27FC236}">
                    <a16:creationId xmlns:a16="http://schemas.microsoft.com/office/drawing/2014/main" id="{930A3C01-0193-4A4B-A217-2F00074764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7" name="Freeform 1085">
                <a:extLst>
                  <a:ext uri="{FF2B5EF4-FFF2-40B4-BE49-F238E27FC236}">
                    <a16:creationId xmlns:a16="http://schemas.microsoft.com/office/drawing/2014/main" id="{381ED7A2-2549-4143-820E-94A65D5078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8" name="Freeform 1086">
                <a:extLst>
                  <a:ext uri="{FF2B5EF4-FFF2-40B4-BE49-F238E27FC236}">
                    <a16:creationId xmlns:a16="http://schemas.microsoft.com/office/drawing/2014/main" id="{94C4C2A7-8EE0-DE45-8454-D0C4AF3FCD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9" name="Freeform 1087">
                <a:extLst>
                  <a:ext uri="{FF2B5EF4-FFF2-40B4-BE49-F238E27FC236}">
                    <a16:creationId xmlns:a16="http://schemas.microsoft.com/office/drawing/2014/main" id="{91D070D8-E332-234F-9C91-4E403E79A73D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46" name="Group 590">
              <a:extLst>
                <a:ext uri="{FF2B5EF4-FFF2-40B4-BE49-F238E27FC236}">
                  <a16:creationId xmlns:a16="http://schemas.microsoft.com/office/drawing/2014/main" id="{FD7389D9-B122-A748-97AC-8400B40B020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8153909" y="5504657"/>
              <a:ext cx="345630" cy="320302"/>
              <a:chOff x="2839" y="3501"/>
              <a:chExt cx="755" cy="803"/>
            </a:xfrm>
          </p:grpSpPr>
          <p:pic>
            <p:nvPicPr>
              <p:cNvPr id="347" name="Picture 591" descr="desktop_computer_stylized_medium">
                <a:extLst>
                  <a:ext uri="{FF2B5EF4-FFF2-40B4-BE49-F238E27FC236}">
                    <a16:creationId xmlns:a16="http://schemas.microsoft.com/office/drawing/2014/main" id="{6E75B404-2559-564F-A99C-2B8C0454F8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8" name="Freeform 592">
                <a:extLst>
                  <a:ext uri="{FF2B5EF4-FFF2-40B4-BE49-F238E27FC236}">
                    <a16:creationId xmlns:a16="http://schemas.microsoft.com/office/drawing/2014/main" id="{ED38F4AA-6ED7-874D-8808-6A55B3DF4B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49" name="Group 590">
              <a:extLst>
                <a:ext uri="{FF2B5EF4-FFF2-40B4-BE49-F238E27FC236}">
                  <a16:creationId xmlns:a16="http://schemas.microsoft.com/office/drawing/2014/main" id="{8417EECB-9A2E-C443-8A41-95B65FCD51C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8552134" y="5526130"/>
              <a:ext cx="345630" cy="320302"/>
              <a:chOff x="2839" y="3501"/>
              <a:chExt cx="755" cy="803"/>
            </a:xfrm>
          </p:grpSpPr>
          <p:pic>
            <p:nvPicPr>
              <p:cNvPr id="350" name="Picture 591" descr="desktop_computer_stylized_medium">
                <a:extLst>
                  <a:ext uri="{FF2B5EF4-FFF2-40B4-BE49-F238E27FC236}">
                    <a16:creationId xmlns:a16="http://schemas.microsoft.com/office/drawing/2014/main" id="{39AF1105-0544-2645-AD61-7480616154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1" name="Freeform 592">
                <a:extLst>
                  <a:ext uri="{FF2B5EF4-FFF2-40B4-BE49-F238E27FC236}">
                    <a16:creationId xmlns:a16="http://schemas.microsoft.com/office/drawing/2014/main" id="{3F5FD799-94A9-6544-8D55-0B309D1514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2" name="Group 1064">
              <a:extLst>
                <a:ext uri="{FF2B5EF4-FFF2-40B4-BE49-F238E27FC236}">
                  <a16:creationId xmlns:a16="http://schemas.microsoft.com/office/drawing/2014/main" id="{1AFD46E4-BC02-BB48-8EAB-C170D63CFB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34746" y="5795138"/>
              <a:ext cx="319264" cy="253379"/>
              <a:chOff x="877" y="1008"/>
              <a:chExt cx="2747" cy="2591"/>
            </a:xfrm>
          </p:grpSpPr>
          <p:pic>
            <p:nvPicPr>
              <p:cNvPr id="353" name="Picture 1065" descr="antenna_stylized">
                <a:extLst>
                  <a:ext uri="{FF2B5EF4-FFF2-40B4-BE49-F238E27FC236}">
                    <a16:creationId xmlns:a16="http://schemas.microsoft.com/office/drawing/2014/main" id="{700C280F-9E3E-AE41-8466-C5968A56E4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4" name="Picture 1066" descr="laptop_keyboard">
                <a:extLst>
                  <a:ext uri="{FF2B5EF4-FFF2-40B4-BE49-F238E27FC236}">
                    <a16:creationId xmlns:a16="http://schemas.microsoft.com/office/drawing/2014/main" id="{74D67B2E-B0DC-AC4A-9D49-6465966793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5" name="Freeform 1067">
                <a:extLst>
                  <a:ext uri="{FF2B5EF4-FFF2-40B4-BE49-F238E27FC236}">
                    <a16:creationId xmlns:a16="http://schemas.microsoft.com/office/drawing/2014/main" id="{D8E918F0-5022-1840-97CC-28C318DEDC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356" name="Picture 1068" descr="screen">
                <a:extLst>
                  <a:ext uri="{FF2B5EF4-FFF2-40B4-BE49-F238E27FC236}">
                    <a16:creationId xmlns:a16="http://schemas.microsoft.com/office/drawing/2014/main" id="{795FA944-1D05-4E46-BF0D-46BBB4D398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7" name="Freeform 1069">
                <a:extLst>
                  <a:ext uri="{FF2B5EF4-FFF2-40B4-BE49-F238E27FC236}">
                    <a16:creationId xmlns:a16="http://schemas.microsoft.com/office/drawing/2014/main" id="{8EC91DDA-8D97-E044-AECC-0F17F26FF8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8" name="Freeform 1070">
                <a:extLst>
                  <a:ext uri="{FF2B5EF4-FFF2-40B4-BE49-F238E27FC236}">
                    <a16:creationId xmlns:a16="http://schemas.microsoft.com/office/drawing/2014/main" id="{20C4B7FA-9A31-494A-9E8C-FF296099A8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9" name="Freeform 1071">
                <a:extLst>
                  <a:ext uri="{FF2B5EF4-FFF2-40B4-BE49-F238E27FC236}">
                    <a16:creationId xmlns:a16="http://schemas.microsoft.com/office/drawing/2014/main" id="{E8CD6F8A-A1ED-D943-9C77-65398AC5BE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0" name="Freeform 1072">
                <a:extLst>
                  <a:ext uri="{FF2B5EF4-FFF2-40B4-BE49-F238E27FC236}">
                    <a16:creationId xmlns:a16="http://schemas.microsoft.com/office/drawing/2014/main" id="{8C4BF778-4C22-1042-BA26-FD3CCB0F27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1" name="Freeform 1073">
                <a:extLst>
                  <a:ext uri="{FF2B5EF4-FFF2-40B4-BE49-F238E27FC236}">
                    <a16:creationId xmlns:a16="http://schemas.microsoft.com/office/drawing/2014/main" id="{8BD1B6DE-00E8-E240-9481-7E3059CB51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2" name="Freeform 1074">
                <a:extLst>
                  <a:ext uri="{FF2B5EF4-FFF2-40B4-BE49-F238E27FC236}">
                    <a16:creationId xmlns:a16="http://schemas.microsoft.com/office/drawing/2014/main" id="{B43E0E7D-E148-5D48-9362-979701A53D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63" name="Group 1075">
                <a:extLst>
                  <a:ext uri="{FF2B5EF4-FFF2-40B4-BE49-F238E27FC236}">
                    <a16:creationId xmlns:a16="http://schemas.microsoft.com/office/drawing/2014/main" id="{007B1DDA-2833-3E48-BC71-444DCFFE5F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70" name="Freeform 1076">
                  <a:extLst>
                    <a:ext uri="{FF2B5EF4-FFF2-40B4-BE49-F238E27FC236}">
                      <a16:creationId xmlns:a16="http://schemas.microsoft.com/office/drawing/2014/main" id="{4327F2EA-F792-EB44-A7A1-965C801575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1" name="Freeform 1077">
                  <a:extLst>
                    <a:ext uri="{FF2B5EF4-FFF2-40B4-BE49-F238E27FC236}">
                      <a16:creationId xmlns:a16="http://schemas.microsoft.com/office/drawing/2014/main" id="{1F6E22C8-D2DE-2B41-9C21-986A761EEA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2" name="Freeform 1078">
                  <a:extLst>
                    <a:ext uri="{FF2B5EF4-FFF2-40B4-BE49-F238E27FC236}">
                      <a16:creationId xmlns:a16="http://schemas.microsoft.com/office/drawing/2014/main" id="{C7635A51-FFF6-2B4B-8D68-767809096C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3" name="Freeform 1079">
                  <a:extLst>
                    <a:ext uri="{FF2B5EF4-FFF2-40B4-BE49-F238E27FC236}">
                      <a16:creationId xmlns:a16="http://schemas.microsoft.com/office/drawing/2014/main" id="{F1C00D30-EC21-7D40-BF43-A990B7C261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4" name="Freeform 1080">
                  <a:extLst>
                    <a:ext uri="{FF2B5EF4-FFF2-40B4-BE49-F238E27FC236}">
                      <a16:creationId xmlns:a16="http://schemas.microsoft.com/office/drawing/2014/main" id="{0D21BF6B-5BCF-B940-9FF1-ADEB6813C5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5" name="Freeform 1081">
                  <a:extLst>
                    <a:ext uri="{FF2B5EF4-FFF2-40B4-BE49-F238E27FC236}">
                      <a16:creationId xmlns:a16="http://schemas.microsoft.com/office/drawing/2014/main" id="{038E06A4-2E8B-B44B-9934-DE16D27E56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64" name="Freeform 1082">
                <a:extLst>
                  <a:ext uri="{FF2B5EF4-FFF2-40B4-BE49-F238E27FC236}">
                    <a16:creationId xmlns:a16="http://schemas.microsoft.com/office/drawing/2014/main" id="{622A762E-F90E-D642-9EC8-C3E44A346F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5" name="Freeform 1083">
                <a:extLst>
                  <a:ext uri="{FF2B5EF4-FFF2-40B4-BE49-F238E27FC236}">
                    <a16:creationId xmlns:a16="http://schemas.microsoft.com/office/drawing/2014/main" id="{BD88BD95-C1F2-8042-90B2-79BD4D21EC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6" name="Freeform 1084">
                <a:extLst>
                  <a:ext uri="{FF2B5EF4-FFF2-40B4-BE49-F238E27FC236}">
                    <a16:creationId xmlns:a16="http://schemas.microsoft.com/office/drawing/2014/main" id="{295D846F-D278-274B-AA86-F00974A23D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7" name="Freeform 1085">
                <a:extLst>
                  <a:ext uri="{FF2B5EF4-FFF2-40B4-BE49-F238E27FC236}">
                    <a16:creationId xmlns:a16="http://schemas.microsoft.com/office/drawing/2014/main" id="{51E1486B-0E0D-254A-8B04-9DB0A77806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8" name="Freeform 1086">
                <a:extLst>
                  <a:ext uri="{FF2B5EF4-FFF2-40B4-BE49-F238E27FC236}">
                    <a16:creationId xmlns:a16="http://schemas.microsoft.com/office/drawing/2014/main" id="{39112883-5B6D-1B40-9704-6354F906FE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9" name="Freeform 1087">
                <a:extLst>
                  <a:ext uri="{FF2B5EF4-FFF2-40B4-BE49-F238E27FC236}">
                    <a16:creationId xmlns:a16="http://schemas.microsoft.com/office/drawing/2014/main" id="{63FAF344-C851-6043-9557-0B288E642F93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76" name="Freeform 984">
              <a:extLst>
                <a:ext uri="{FF2B5EF4-FFF2-40B4-BE49-F238E27FC236}">
                  <a16:creationId xmlns:a16="http://schemas.microsoft.com/office/drawing/2014/main" id="{652A83AC-968A-CA45-9B46-B20F638C3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3593" y="5636971"/>
              <a:ext cx="34049" cy="332924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7" name="Freeform 986">
              <a:extLst>
                <a:ext uri="{FF2B5EF4-FFF2-40B4-BE49-F238E27FC236}">
                  <a16:creationId xmlns:a16="http://schemas.microsoft.com/office/drawing/2014/main" id="{20910606-46DB-8549-B6E8-73059C0B13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9970" y="5656923"/>
              <a:ext cx="20333" cy="308020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8" name="Freeform 987">
              <a:extLst>
                <a:ext uri="{FF2B5EF4-FFF2-40B4-BE49-F238E27FC236}">
                  <a16:creationId xmlns:a16="http://schemas.microsoft.com/office/drawing/2014/main" id="{9AA9745A-038F-B34A-A6A1-9872EC6FC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5518" y="5812753"/>
              <a:ext cx="31643" cy="27525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9" name="Rectangle 988">
              <a:extLst>
                <a:ext uri="{FF2B5EF4-FFF2-40B4-BE49-F238E27FC236}">
                  <a16:creationId xmlns:a16="http://schemas.microsoft.com/office/drawing/2014/main" id="{8F13BD24-1CE2-9147-8369-BC8AE0A9B6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26299" y="5674399"/>
              <a:ext cx="71949" cy="68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380" name="Group 989">
              <a:extLst>
                <a:ext uri="{FF2B5EF4-FFF2-40B4-BE49-F238E27FC236}">
                  <a16:creationId xmlns:a16="http://schemas.microsoft.com/office/drawing/2014/main" id="{DDD3681D-2868-0C46-B863-7742C85C9C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91149" y="5671195"/>
              <a:ext cx="69903" cy="21117"/>
              <a:chOff x="614" y="2568"/>
              <a:chExt cx="725" cy="139"/>
            </a:xfrm>
          </p:grpSpPr>
          <p:sp>
            <p:nvSpPr>
              <p:cNvPr id="381" name="AutoShape 990">
                <a:extLst>
                  <a:ext uri="{FF2B5EF4-FFF2-40B4-BE49-F238E27FC236}">
                    <a16:creationId xmlns:a16="http://schemas.microsoft.com/office/drawing/2014/main" id="{41BF963D-AD94-3E45-8F18-08575ED656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82" name="AutoShape 991">
                <a:extLst>
                  <a:ext uri="{FF2B5EF4-FFF2-40B4-BE49-F238E27FC236}">
                    <a16:creationId xmlns:a16="http://schemas.microsoft.com/office/drawing/2014/main" id="{9DFC9EAB-F2DB-FC4D-829C-E8D858000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83" name="Rectangle 992">
              <a:extLst>
                <a:ext uri="{FF2B5EF4-FFF2-40B4-BE49-F238E27FC236}">
                  <a16:creationId xmlns:a16="http://schemas.microsoft.com/office/drawing/2014/main" id="{8354151A-1380-E24B-9B6C-8BD712A74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27502" y="5722750"/>
              <a:ext cx="71949" cy="68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384" name="Group 993">
              <a:extLst>
                <a:ext uri="{FF2B5EF4-FFF2-40B4-BE49-F238E27FC236}">
                  <a16:creationId xmlns:a16="http://schemas.microsoft.com/office/drawing/2014/main" id="{3F849220-5DCC-A941-98E5-94F3CE8560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90909" y="5718672"/>
              <a:ext cx="69903" cy="19515"/>
              <a:chOff x="614" y="2568"/>
              <a:chExt cx="725" cy="139"/>
            </a:xfrm>
          </p:grpSpPr>
          <p:sp>
            <p:nvSpPr>
              <p:cNvPr id="385" name="AutoShape 994">
                <a:extLst>
                  <a:ext uri="{FF2B5EF4-FFF2-40B4-BE49-F238E27FC236}">
                    <a16:creationId xmlns:a16="http://schemas.microsoft.com/office/drawing/2014/main" id="{4EE272E5-7771-3B4C-833D-B136BB3CB2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86" name="AutoShape 995">
                <a:extLst>
                  <a:ext uri="{FF2B5EF4-FFF2-40B4-BE49-F238E27FC236}">
                    <a16:creationId xmlns:a16="http://schemas.microsoft.com/office/drawing/2014/main" id="{99E98F4E-2601-8F4E-ACEE-ADBB43D960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87" name="Rectangle 996">
              <a:extLst>
                <a:ext uri="{FF2B5EF4-FFF2-40B4-BE49-F238E27FC236}">
                  <a16:creationId xmlns:a16="http://schemas.microsoft.com/office/drawing/2014/main" id="{3BC9A5E6-67A4-A546-B11C-E43851890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27502" y="5771101"/>
              <a:ext cx="71949" cy="68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88" name="Rectangle 997">
              <a:extLst>
                <a:ext uri="{FF2B5EF4-FFF2-40B4-BE49-F238E27FC236}">
                  <a16:creationId xmlns:a16="http://schemas.microsoft.com/office/drawing/2014/main" id="{E809FAB6-04C1-0E43-912A-2282C7D290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28705" y="5814938"/>
              <a:ext cx="71949" cy="68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389" name="Group 998">
              <a:extLst>
                <a:ext uri="{FF2B5EF4-FFF2-40B4-BE49-F238E27FC236}">
                  <a16:creationId xmlns:a16="http://schemas.microsoft.com/office/drawing/2014/main" id="{CA3639A3-C639-054D-8100-A16D3E7571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9465" y="5810860"/>
              <a:ext cx="70024" cy="21991"/>
              <a:chOff x="614" y="2568"/>
              <a:chExt cx="725" cy="139"/>
            </a:xfrm>
          </p:grpSpPr>
          <p:sp>
            <p:nvSpPr>
              <p:cNvPr id="390" name="AutoShape 999">
                <a:extLst>
                  <a:ext uri="{FF2B5EF4-FFF2-40B4-BE49-F238E27FC236}">
                    <a16:creationId xmlns:a16="http://schemas.microsoft.com/office/drawing/2014/main" id="{CD6AFC3C-9570-5641-A3D3-D938012C3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91" name="AutoShape 1000">
                <a:extLst>
                  <a:ext uri="{FF2B5EF4-FFF2-40B4-BE49-F238E27FC236}">
                    <a16:creationId xmlns:a16="http://schemas.microsoft.com/office/drawing/2014/main" id="{ABDC107B-0952-C649-8D1C-9128278F3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92" name="Freeform 1001">
              <a:extLst>
                <a:ext uri="{FF2B5EF4-FFF2-40B4-BE49-F238E27FC236}">
                  <a16:creationId xmlns:a16="http://schemas.microsoft.com/office/drawing/2014/main" id="{CC3B3272-1B96-5B42-8809-DCF9B4369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6000" y="5771101"/>
              <a:ext cx="31643" cy="27380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93" name="Group 1002">
              <a:extLst>
                <a:ext uri="{FF2B5EF4-FFF2-40B4-BE49-F238E27FC236}">
                  <a16:creationId xmlns:a16="http://schemas.microsoft.com/office/drawing/2014/main" id="{39876186-B170-0447-A89E-3B16DBDAF7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9946" y="5767169"/>
              <a:ext cx="70024" cy="20243"/>
              <a:chOff x="614" y="2568"/>
              <a:chExt cx="725" cy="139"/>
            </a:xfrm>
          </p:grpSpPr>
          <p:sp>
            <p:nvSpPr>
              <p:cNvPr id="394" name="AutoShape 1003">
                <a:extLst>
                  <a:ext uri="{FF2B5EF4-FFF2-40B4-BE49-F238E27FC236}">
                    <a16:creationId xmlns:a16="http://schemas.microsoft.com/office/drawing/2014/main" id="{8DD174EE-498C-504D-838E-B8D82F8C34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95" name="AutoShape 1004">
                <a:extLst>
                  <a:ext uri="{FF2B5EF4-FFF2-40B4-BE49-F238E27FC236}">
                    <a16:creationId xmlns:a16="http://schemas.microsoft.com/office/drawing/2014/main" id="{D714C29E-AD4E-FF48-8367-41C4F3426C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96" name="Rectangle 1005">
              <a:extLst>
                <a:ext uri="{FF2B5EF4-FFF2-40B4-BE49-F238E27FC236}">
                  <a16:creationId xmlns:a16="http://schemas.microsoft.com/office/drawing/2014/main" id="{9A974714-6036-434D-95F0-FFF5F2A303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50946" y="5636388"/>
              <a:ext cx="8422" cy="33277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97" name="Freeform 1006">
              <a:extLst>
                <a:ext uri="{FF2B5EF4-FFF2-40B4-BE49-F238E27FC236}">
                  <a16:creationId xmlns:a16="http://schemas.microsoft.com/office/drawing/2014/main" id="{1661CC8B-0AE2-8F44-B749-EAD12A71A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8887" y="5720566"/>
              <a:ext cx="28515" cy="31020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8" name="Freeform 1007">
              <a:extLst>
                <a:ext uri="{FF2B5EF4-FFF2-40B4-BE49-F238E27FC236}">
                  <a16:creationId xmlns:a16="http://schemas.microsoft.com/office/drawing/2014/main" id="{2F85122E-184F-AA4A-B8E2-AC4BCD3B1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9248" y="5672943"/>
              <a:ext cx="29357" cy="34953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9" name="Oval 1008">
              <a:extLst>
                <a:ext uri="{FF2B5EF4-FFF2-40B4-BE49-F238E27FC236}">
                  <a16:creationId xmlns:a16="http://schemas.microsoft.com/office/drawing/2014/main" id="{B12E43C8-E81A-7E43-AB28-D842E039D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83311" y="5954166"/>
              <a:ext cx="6016" cy="1383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00" name="Freeform 1009">
              <a:extLst>
                <a:ext uri="{FF2B5EF4-FFF2-40B4-BE49-F238E27FC236}">
                  <a16:creationId xmlns:a16="http://schemas.microsoft.com/office/drawing/2014/main" id="{D2618270-D8B6-B541-ABB4-3E0C16E5B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7684" y="5954603"/>
              <a:ext cx="29477" cy="29127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1" name="AutoShape 1010">
              <a:extLst>
                <a:ext uri="{FF2B5EF4-FFF2-40B4-BE49-F238E27FC236}">
                  <a16:creationId xmlns:a16="http://schemas.microsoft.com/office/drawing/2014/main" id="{AA77A348-01DC-5348-A40A-7C06BBBAB3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17877" y="5963487"/>
              <a:ext cx="143898" cy="218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02" name="AutoShape 1011">
              <a:extLst>
                <a:ext uri="{FF2B5EF4-FFF2-40B4-BE49-F238E27FC236}">
                  <a16:creationId xmlns:a16="http://schemas.microsoft.com/office/drawing/2014/main" id="{49FCD193-E29B-7D4F-B4E8-427A014734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26299" y="5969166"/>
              <a:ext cx="128257" cy="1150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03" name="Oval 1012">
              <a:extLst>
                <a:ext uri="{FF2B5EF4-FFF2-40B4-BE49-F238E27FC236}">
                  <a16:creationId xmlns:a16="http://schemas.microsoft.com/office/drawing/2014/main" id="{DD90B81C-2942-E842-A4E9-FD87A14E3C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8210" y="5920815"/>
              <a:ext cx="19130" cy="2068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04" name="Oval 1013">
              <a:extLst>
                <a:ext uri="{FF2B5EF4-FFF2-40B4-BE49-F238E27FC236}">
                  <a16:creationId xmlns:a16="http://schemas.microsoft.com/office/drawing/2014/main" id="{0D86E13B-914D-4144-8456-400C30CF57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59867" y="5920815"/>
              <a:ext cx="19130" cy="206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05" name="Oval 1014">
              <a:extLst>
                <a:ext uri="{FF2B5EF4-FFF2-40B4-BE49-F238E27FC236}">
                  <a16:creationId xmlns:a16="http://schemas.microsoft.com/office/drawing/2014/main" id="{55D50B55-1019-3F4A-8477-91C8AF746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0201" y="5920815"/>
              <a:ext cx="19130" cy="2068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06" name="Rectangle 1015">
              <a:extLst>
                <a:ext uri="{FF2B5EF4-FFF2-40B4-BE49-F238E27FC236}">
                  <a16:creationId xmlns:a16="http://schemas.microsoft.com/office/drawing/2014/main" id="{FDA627DE-BF9F-FD42-A10B-CFF3DDFD1A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29410" y="5841444"/>
              <a:ext cx="9625" cy="11053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07" name="Group 590">
              <a:extLst>
                <a:ext uri="{FF2B5EF4-FFF2-40B4-BE49-F238E27FC236}">
                  <a16:creationId xmlns:a16="http://schemas.microsoft.com/office/drawing/2014/main" id="{4756F70B-B10E-0F46-9428-6BFB83E519C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773981" y="5281060"/>
              <a:ext cx="345630" cy="320302"/>
              <a:chOff x="2839" y="3501"/>
              <a:chExt cx="755" cy="803"/>
            </a:xfrm>
          </p:grpSpPr>
          <p:pic>
            <p:nvPicPr>
              <p:cNvPr id="408" name="Picture 591" descr="desktop_computer_stylized_medium">
                <a:extLst>
                  <a:ext uri="{FF2B5EF4-FFF2-40B4-BE49-F238E27FC236}">
                    <a16:creationId xmlns:a16="http://schemas.microsoft.com/office/drawing/2014/main" id="{61120441-B0FF-934C-909D-4CFF928739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09" name="Freeform 592">
                <a:extLst>
                  <a:ext uri="{FF2B5EF4-FFF2-40B4-BE49-F238E27FC236}">
                    <a16:creationId xmlns:a16="http://schemas.microsoft.com/office/drawing/2014/main" id="{BA5025AD-92CF-5643-BE12-72ABF67DB2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25DE452B-B832-B34B-8AA8-C525F54BF468}"/>
                </a:ext>
              </a:extLst>
            </p:cNvPr>
            <p:cNvSpPr/>
            <p:nvPr/>
          </p:nvSpPr>
          <p:spPr>
            <a:xfrm>
              <a:off x="6406266" y="1372497"/>
              <a:ext cx="5359400" cy="4954628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11" name="Group 652">
              <a:extLst>
                <a:ext uri="{FF2B5EF4-FFF2-40B4-BE49-F238E27FC236}">
                  <a16:creationId xmlns:a16="http://schemas.microsoft.com/office/drawing/2014/main" id="{87F8D6F5-66A9-834E-8656-E4FE6FFC1A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50224" y="1859725"/>
              <a:ext cx="415925" cy="385763"/>
              <a:chOff x="2751" y="1851"/>
              <a:chExt cx="462" cy="478"/>
            </a:xfrm>
          </p:grpSpPr>
          <p:pic>
            <p:nvPicPr>
              <p:cNvPr id="412" name="Picture 653" descr="iphone_stylized_small">
                <a:extLst>
                  <a:ext uri="{FF2B5EF4-FFF2-40B4-BE49-F238E27FC236}">
                    <a16:creationId xmlns:a16="http://schemas.microsoft.com/office/drawing/2014/main" id="{2F3EAD25-83F8-9649-AA18-4289EE8804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3" name="Picture 654" descr="antenna_radiation_stylized">
                <a:extLst>
                  <a:ext uri="{FF2B5EF4-FFF2-40B4-BE49-F238E27FC236}">
                    <a16:creationId xmlns:a16="http://schemas.microsoft.com/office/drawing/2014/main" id="{F5EE6E5B-72D0-7646-986D-F1DD0916A0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14" name="Group 950">
              <a:extLst>
                <a:ext uri="{FF2B5EF4-FFF2-40B4-BE49-F238E27FC236}">
                  <a16:creationId xmlns:a16="http://schemas.microsoft.com/office/drawing/2014/main" id="{52671F92-37C0-9841-8C25-E435A64660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02508" y="5616400"/>
              <a:ext cx="214974" cy="403920"/>
              <a:chOff x="4140" y="429"/>
              <a:chExt cx="1425" cy="2396"/>
            </a:xfrm>
          </p:grpSpPr>
          <p:sp>
            <p:nvSpPr>
              <p:cNvPr id="415" name="Freeform 951">
                <a:extLst>
                  <a:ext uri="{FF2B5EF4-FFF2-40B4-BE49-F238E27FC236}">
                    <a16:creationId xmlns:a16="http://schemas.microsoft.com/office/drawing/2014/main" id="{158AF8B6-E8FB-C84C-AFFF-EE882ED1FC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6" name="Rectangle 952">
                <a:extLst>
                  <a:ext uri="{FF2B5EF4-FFF2-40B4-BE49-F238E27FC236}">
                    <a16:creationId xmlns:a16="http://schemas.microsoft.com/office/drawing/2014/main" id="{07AC42C3-2DD4-BE4D-8222-374C64C37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417" name="Freeform 953">
                <a:extLst>
                  <a:ext uri="{FF2B5EF4-FFF2-40B4-BE49-F238E27FC236}">
                    <a16:creationId xmlns:a16="http://schemas.microsoft.com/office/drawing/2014/main" id="{25A00467-BF82-FD4D-9820-CA4F624594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8" name="Freeform 954">
                <a:extLst>
                  <a:ext uri="{FF2B5EF4-FFF2-40B4-BE49-F238E27FC236}">
                    <a16:creationId xmlns:a16="http://schemas.microsoft.com/office/drawing/2014/main" id="{6C70366A-9627-B34F-B661-9667A9B920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9" name="Rectangle 955">
                <a:extLst>
                  <a:ext uri="{FF2B5EF4-FFF2-40B4-BE49-F238E27FC236}">
                    <a16:creationId xmlns:a16="http://schemas.microsoft.com/office/drawing/2014/main" id="{0391F797-C4A6-2E49-BA6D-BB51E84912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420" name="Group 956">
                <a:extLst>
                  <a:ext uri="{FF2B5EF4-FFF2-40B4-BE49-F238E27FC236}">
                    <a16:creationId xmlns:a16="http://schemas.microsoft.com/office/drawing/2014/main" id="{5CC079DB-2B3F-F94C-A3B9-C4128E35CA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445" name="AutoShape 957">
                  <a:extLst>
                    <a:ext uri="{FF2B5EF4-FFF2-40B4-BE49-F238E27FC236}">
                      <a16:creationId xmlns:a16="http://schemas.microsoft.com/office/drawing/2014/main" id="{2F18BCB0-AFD2-E740-B788-24D1EA9B3C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46" name="AutoShape 958">
                  <a:extLst>
                    <a:ext uri="{FF2B5EF4-FFF2-40B4-BE49-F238E27FC236}">
                      <a16:creationId xmlns:a16="http://schemas.microsoft.com/office/drawing/2014/main" id="{10C22B5F-A20F-C94C-B972-01111F97B8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21" name="Rectangle 959">
                <a:extLst>
                  <a:ext uri="{FF2B5EF4-FFF2-40B4-BE49-F238E27FC236}">
                    <a16:creationId xmlns:a16="http://schemas.microsoft.com/office/drawing/2014/main" id="{58598BFF-829A-B54B-9043-ACAF54AAF2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422" name="Group 960">
                <a:extLst>
                  <a:ext uri="{FF2B5EF4-FFF2-40B4-BE49-F238E27FC236}">
                    <a16:creationId xmlns:a16="http://schemas.microsoft.com/office/drawing/2014/main" id="{8B7118E3-DE99-CB48-8F0A-98F9951B444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443" name="AutoShape 961">
                  <a:extLst>
                    <a:ext uri="{FF2B5EF4-FFF2-40B4-BE49-F238E27FC236}">
                      <a16:creationId xmlns:a16="http://schemas.microsoft.com/office/drawing/2014/main" id="{4E370C21-2BB2-5942-B77C-C9FE9729D3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44" name="AutoShape 962">
                  <a:extLst>
                    <a:ext uri="{FF2B5EF4-FFF2-40B4-BE49-F238E27FC236}">
                      <a16:creationId xmlns:a16="http://schemas.microsoft.com/office/drawing/2014/main" id="{AF59B98B-3B6C-E846-8C84-0A141B0B42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23" name="Rectangle 963">
                <a:extLst>
                  <a:ext uri="{FF2B5EF4-FFF2-40B4-BE49-F238E27FC236}">
                    <a16:creationId xmlns:a16="http://schemas.microsoft.com/office/drawing/2014/main" id="{B18A3279-6419-9948-B196-EA04D15CB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424" name="Rectangle 964">
                <a:extLst>
                  <a:ext uri="{FF2B5EF4-FFF2-40B4-BE49-F238E27FC236}">
                    <a16:creationId xmlns:a16="http://schemas.microsoft.com/office/drawing/2014/main" id="{058C4596-238A-F54F-87B8-B4A674D8A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425" name="Group 965">
                <a:extLst>
                  <a:ext uri="{FF2B5EF4-FFF2-40B4-BE49-F238E27FC236}">
                    <a16:creationId xmlns:a16="http://schemas.microsoft.com/office/drawing/2014/main" id="{DA5DF0AA-DDA8-B245-8B63-E565059972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441" name="AutoShape 966">
                  <a:extLst>
                    <a:ext uri="{FF2B5EF4-FFF2-40B4-BE49-F238E27FC236}">
                      <a16:creationId xmlns:a16="http://schemas.microsoft.com/office/drawing/2014/main" id="{9EB3DA86-4308-B94D-BC06-ADEFD032EB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42" name="AutoShape 967">
                  <a:extLst>
                    <a:ext uri="{FF2B5EF4-FFF2-40B4-BE49-F238E27FC236}">
                      <a16:creationId xmlns:a16="http://schemas.microsoft.com/office/drawing/2014/main" id="{C9981A19-1CD8-2F49-9BBA-49513E52AB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26" name="Freeform 968">
                <a:extLst>
                  <a:ext uri="{FF2B5EF4-FFF2-40B4-BE49-F238E27FC236}">
                    <a16:creationId xmlns:a16="http://schemas.microsoft.com/office/drawing/2014/main" id="{AFD2390E-8621-DE4E-B0B3-6BDF705079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27" name="Group 969">
                <a:extLst>
                  <a:ext uri="{FF2B5EF4-FFF2-40B4-BE49-F238E27FC236}">
                    <a16:creationId xmlns:a16="http://schemas.microsoft.com/office/drawing/2014/main" id="{57D35296-85E9-D44E-BB66-A1B78F7C46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439" name="AutoShape 970">
                  <a:extLst>
                    <a:ext uri="{FF2B5EF4-FFF2-40B4-BE49-F238E27FC236}">
                      <a16:creationId xmlns:a16="http://schemas.microsoft.com/office/drawing/2014/main" id="{BF32838C-5E3B-7A4E-8F4A-AE1E37631C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40" name="AutoShape 971">
                  <a:extLst>
                    <a:ext uri="{FF2B5EF4-FFF2-40B4-BE49-F238E27FC236}">
                      <a16:creationId xmlns:a16="http://schemas.microsoft.com/office/drawing/2014/main" id="{D055CCC2-7436-BC40-A669-3E155E66AB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28" name="Rectangle 972">
                <a:extLst>
                  <a:ext uri="{FF2B5EF4-FFF2-40B4-BE49-F238E27FC236}">
                    <a16:creationId xmlns:a16="http://schemas.microsoft.com/office/drawing/2014/main" id="{4495A08B-DE32-6D4D-88DD-323E3A9F85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429" name="Freeform 973">
                <a:extLst>
                  <a:ext uri="{FF2B5EF4-FFF2-40B4-BE49-F238E27FC236}">
                    <a16:creationId xmlns:a16="http://schemas.microsoft.com/office/drawing/2014/main" id="{A12256ED-6BA7-F94F-ACA5-3E977CA5F6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0" name="Freeform 974">
                <a:extLst>
                  <a:ext uri="{FF2B5EF4-FFF2-40B4-BE49-F238E27FC236}">
                    <a16:creationId xmlns:a16="http://schemas.microsoft.com/office/drawing/2014/main" id="{EA6BABE8-2AF0-9B47-9236-07EA18D135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1" name="Oval 975">
                <a:extLst>
                  <a:ext uri="{FF2B5EF4-FFF2-40B4-BE49-F238E27FC236}">
                    <a16:creationId xmlns:a16="http://schemas.microsoft.com/office/drawing/2014/main" id="{234F2EED-9840-284A-915F-ED8C8BEF85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432" name="Freeform 976">
                <a:extLst>
                  <a:ext uri="{FF2B5EF4-FFF2-40B4-BE49-F238E27FC236}">
                    <a16:creationId xmlns:a16="http://schemas.microsoft.com/office/drawing/2014/main" id="{C8CE1103-6DE5-DC41-92D3-423D2C831A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3" name="AutoShape 977">
                <a:extLst>
                  <a:ext uri="{FF2B5EF4-FFF2-40B4-BE49-F238E27FC236}">
                    <a16:creationId xmlns:a16="http://schemas.microsoft.com/office/drawing/2014/main" id="{56113F58-9F3A-9D48-BE48-D0FD011ABD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434" name="AutoShape 978">
                <a:extLst>
                  <a:ext uri="{FF2B5EF4-FFF2-40B4-BE49-F238E27FC236}">
                    <a16:creationId xmlns:a16="http://schemas.microsoft.com/office/drawing/2014/main" id="{B1C9FDD0-ECEE-864E-A009-30BE483730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435" name="Oval 979">
                <a:extLst>
                  <a:ext uri="{FF2B5EF4-FFF2-40B4-BE49-F238E27FC236}">
                    <a16:creationId xmlns:a16="http://schemas.microsoft.com/office/drawing/2014/main" id="{9B60E244-7678-6C4D-80FD-2BDB8AEC0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436" name="Oval 980">
                <a:extLst>
                  <a:ext uri="{FF2B5EF4-FFF2-40B4-BE49-F238E27FC236}">
                    <a16:creationId xmlns:a16="http://schemas.microsoft.com/office/drawing/2014/main" id="{7D22A986-D4F1-614A-8F95-9FEB9C222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437" name="Oval 981">
                <a:extLst>
                  <a:ext uri="{FF2B5EF4-FFF2-40B4-BE49-F238E27FC236}">
                    <a16:creationId xmlns:a16="http://schemas.microsoft.com/office/drawing/2014/main" id="{A73281E1-F12C-FA49-A4C3-9F1FF14036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438" name="Rectangle 982">
                <a:extLst>
                  <a:ext uri="{FF2B5EF4-FFF2-40B4-BE49-F238E27FC236}">
                    <a16:creationId xmlns:a16="http://schemas.microsoft.com/office/drawing/2014/main" id="{3F175495-5E9D-8C4C-8553-D046BE886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47" name="Group 446">
              <a:extLst>
                <a:ext uri="{FF2B5EF4-FFF2-40B4-BE49-F238E27FC236}">
                  <a16:creationId xmlns:a16="http://schemas.microsoft.com/office/drawing/2014/main" id="{AAFA6A12-A7F6-EB45-9180-F2136D6595E6}"/>
                </a:ext>
              </a:extLst>
            </p:cNvPr>
            <p:cNvGrpSpPr/>
            <p:nvPr/>
          </p:nvGrpSpPr>
          <p:grpSpPr>
            <a:xfrm>
              <a:off x="7680324" y="1137866"/>
              <a:ext cx="3489213" cy="4926975"/>
              <a:chOff x="7680324" y="1137866"/>
              <a:chExt cx="3489213" cy="4926975"/>
            </a:xfrm>
          </p:grpSpPr>
          <p:sp>
            <p:nvSpPr>
              <p:cNvPr id="448" name="Freeform 917">
                <a:extLst>
                  <a:ext uri="{FF2B5EF4-FFF2-40B4-BE49-F238E27FC236}">
                    <a16:creationId xmlns:a16="http://schemas.microsoft.com/office/drawing/2014/main" id="{B1141920-057D-9A42-B02D-F3E80162AA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5845" y="1190714"/>
                <a:ext cx="304800" cy="942975"/>
              </a:xfrm>
              <a:custGeom>
                <a:avLst/>
                <a:gdLst>
                  <a:gd name="T0" fmla="*/ 0 w 192"/>
                  <a:gd name="T1" fmla="*/ 594 h 594"/>
                  <a:gd name="T2" fmla="*/ 192 w 192"/>
                  <a:gd name="T3" fmla="*/ 0 h 594"/>
                  <a:gd name="T4" fmla="*/ 192 w 192"/>
                  <a:gd name="T5" fmla="*/ 515 h 594"/>
                  <a:gd name="T6" fmla="*/ 0 w 192"/>
                  <a:gd name="T7" fmla="*/ 594 h 59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594"/>
                  <a:gd name="T14" fmla="*/ 192 w 192"/>
                  <a:gd name="T15" fmla="*/ 594 h 59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594">
                    <a:moveTo>
                      <a:pt x="0" y="594"/>
                    </a:moveTo>
                    <a:lnTo>
                      <a:pt x="192" y="0"/>
                    </a:lnTo>
                    <a:lnTo>
                      <a:pt x="192" y="515"/>
                    </a:lnTo>
                    <a:lnTo>
                      <a:pt x="0" y="594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/>
                  </a:gs>
                  <a:gs pos="100000">
                    <a:srgbClr val="CC000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9" name="Freeform 917">
                <a:extLst>
                  <a:ext uri="{FF2B5EF4-FFF2-40B4-BE49-F238E27FC236}">
                    <a16:creationId xmlns:a16="http://schemas.microsoft.com/office/drawing/2014/main" id="{AD14F388-29BF-9A47-937D-CEDC2ADCFB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4523" y="4775289"/>
                <a:ext cx="304800" cy="942975"/>
              </a:xfrm>
              <a:custGeom>
                <a:avLst/>
                <a:gdLst>
                  <a:gd name="T0" fmla="*/ 0 w 192"/>
                  <a:gd name="T1" fmla="*/ 594 h 594"/>
                  <a:gd name="T2" fmla="*/ 192 w 192"/>
                  <a:gd name="T3" fmla="*/ 0 h 594"/>
                  <a:gd name="T4" fmla="*/ 192 w 192"/>
                  <a:gd name="T5" fmla="*/ 515 h 594"/>
                  <a:gd name="T6" fmla="*/ 0 w 192"/>
                  <a:gd name="T7" fmla="*/ 594 h 59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594"/>
                  <a:gd name="T14" fmla="*/ 192 w 192"/>
                  <a:gd name="T15" fmla="*/ 594 h 59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594">
                    <a:moveTo>
                      <a:pt x="0" y="594"/>
                    </a:moveTo>
                    <a:lnTo>
                      <a:pt x="192" y="0"/>
                    </a:lnTo>
                    <a:lnTo>
                      <a:pt x="192" y="515"/>
                    </a:lnTo>
                    <a:lnTo>
                      <a:pt x="0" y="594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/>
                  </a:gs>
                  <a:gs pos="100000">
                    <a:srgbClr val="CC000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C4518359-0D74-1F4F-8CE8-AF8B1C683071}"/>
                  </a:ext>
                </a:extLst>
              </p:cNvPr>
              <p:cNvGrpSpPr/>
              <p:nvPr/>
            </p:nvGrpSpPr>
            <p:grpSpPr>
              <a:xfrm>
                <a:off x="7680324" y="1137866"/>
                <a:ext cx="3489213" cy="4926975"/>
                <a:chOff x="7680324" y="1137866"/>
                <a:chExt cx="3489213" cy="4926975"/>
              </a:xfrm>
            </p:grpSpPr>
            <p:sp>
              <p:nvSpPr>
                <p:cNvPr id="451" name="Oval 450">
                  <a:extLst>
                    <a:ext uri="{FF2B5EF4-FFF2-40B4-BE49-F238E27FC236}">
                      <a16:creationId xmlns:a16="http://schemas.microsoft.com/office/drawing/2014/main" id="{C3AED366-196C-844A-AC67-9AC1AD67040F}"/>
                    </a:ext>
                  </a:extLst>
                </p:cNvPr>
                <p:cNvSpPr/>
                <p:nvPr/>
              </p:nvSpPr>
              <p:spPr>
                <a:xfrm>
                  <a:off x="7680324" y="1814171"/>
                  <a:ext cx="612303" cy="510069"/>
                </a:xfrm>
                <a:prstGeom prst="ellipse">
                  <a:avLst/>
                </a:prstGeom>
                <a:noFill/>
                <a:ln w="2857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2" name="Oval 451">
                  <a:extLst>
                    <a:ext uri="{FF2B5EF4-FFF2-40B4-BE49-F238E27FC236}">
                      <a16:creationId xmlns:a16="http://schemas.microsoft.com/office/drawing/2014/main" id="{01E5125C-95FB-5046-B0BB-EF929442E121}"/>
                    </a:ext>
                  </a:extLst>
                </p:cNvPr>
                <p:cNvSpPr/>
                <p:nvPr/>
              </p:nvSpPr>
              <p:spPr>
                <a:xfrm>
                  <a:off x="9823450" y="5554772"/>
                  <a:ext cx="612303" cy="510069"/>
                </a:xfrm>
                <a:prstGeom prst="ellipse">
                  <a:avLst/>
                </a:prstGeom>
                <a:noFill/>
                <a:ln w="2857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453" name="Group 452">
                  <a:extLst>
                    <a:ext uri="{FF2B5EF4-FFF2-40B4-BE49-F238E27FC236}">
                      <a16:creationId xmlns:a16="http://schemas.microsoft.com/office/drawing/2014/main" id="{1F6D0C75-A8B1-0E48-BB76-179E907247EB}"/>
                    </a:ext>
                  </a:extLst>
                </p:cNvPr>
                <p:cNvGrpSpPr/>
                <p:nvPr/>
              </p:nvGrpSpPr>
              <p:grpSpPr>
                <a:xfrm>
                  <a:off x="10288915" y="4742972"/>
                  <a:ext cx="880622" cy="861812"/>
                  <a:chOff x="10288915" y="4742972"/>
                  <a:chExt cx="880622" cy="861812"/>
                </a:xfrm>
              </p:grpSpPr>
              <p:grpSp>
                <p:nvGrpSpPr>
                  <p:cNvPr id="464" name="Group 950">
                    <a:extLst>
                      <a:ext uri="{FF2B5EF4-FFF2-40B4-BE49-F238E27FC236}">
                        <a16:creationId xmlns:a16="http://schemas.microsoft.com/office/drawing/2014/main" id="{00F3A986-5E40-AE4D-B14E-C948609DEF2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0288915" y="5273951"/>
                    <a:ext cx="177192" cy="330833"/>
                    <a:chOff x="4140" y="429"/>
                    <a:chExt cx="1425" cy="2396"/>
                  </a:xfrm>
                </p:grpSpPr>
                <p:sp>
                  <p:nvSpPr>
                    <p:cNvPr id="472" name="Freeform 951">
                      <a:extLst>
                        <a:ext uri="{FF2B5EF4-FFF2-40B4-BE49-F238E27FC236}">
                          <a16:creationId xmlns:a16="http://schemas.microsoft.com/office/drawing/2014/main" id="{FC0FDD46-72C1-D843-BACC-FBBF5B39C4C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268" y="433"/>
                      <a:ext cx="283" cy="2286"/>
                    </a:xfrm>
                    <a:custGeom>
                      <a:avLst/>
                      <a:gdLst>
                        <a:gd name="T0" fmla="*/ 3 w 354"/>
                        <a:gd name="T1" fmla="*/ 0 h 2742"/>
                        <a:gd name="T2" fmla="*/ 15 w 354"/>
                        <a:gd name="T3" fmla="*/ 27 h 2742"/>
                        <a:gd name="T4" fmla="*/ 15 w 354"/>
                        <a:gd name="T5" fmla="*/ 205 h 2742"/>
                        <a:gd name="T6" fmla="*/ 0 w 354"/>
                        <a:gd name="T7" fmla="*/ 215 h 2742"/>
                        <a:gd name="T8" fmla="*/ 3 w 354"/>
                        <a:gd name="T9" fmla="*/ 0 h 274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354"/>
                        <a:gd name="T16" fmla="*/ 0 h 2742"/>
                        <a:gd name="T17" fmla="*/ 354 w 354"/>
                        <a:gd name="T18" fmla="*/ 2742 h 274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354" h="2742">
                          <a:moveTo>
                            <a:pt x="63" y="0"/>
                          </a:moveTo>
                          <a:lnTo>
                            <a:pt x="354" y="339"/>
                          </a:lnTo>
                          <a:lnTo>
                            <a:pt x="346" y="2624"/>
                          </a:lnTo>
                          <a:lnTo>
                            <a:pt x="0" y="2742"/>
                          </a:lnTo>
                          <a:lnTo>
                            <a:pt x="63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DDDDDD"/>
                        </a:gs>
                        <a:gs pos="100000">
                          <a:srgbClr val="333333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3" name="Rectangle 952">
                      <a:extLst>
                        <a:ext uri="{FF2B5EF4-FFF2-40B4-BE49-F238E27FC236}">
                          <a16:creationId xmlns:a16="http://schemas.microsoft.com/office/drawing/2014/main" id="{60456962-4F9E-9C4E-934E-EC6F4382E18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10" y="429"/>
                      <a:ext cx="1046" cy="2285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rgbClr val="292929"/>
                        </a:gs>
                        <a:gs pos="100000">
                          <a:srgbClr val="808080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74" name="Freeform 953">
                      <a:extLst>
                        <a:ext uri="{FF2B5EF4-FFF2-40B4-BE49-F238E27FC236}">
                          <a16:creationId xmlns:a16="http://schemas.microsoft.com/office/drawing/2014/main" id="{0F115D18-913A-B94F-B087-E5C4376B304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321" y="570"/>
                      <a:ext cx="169" cy="2115"/>
                    </a:xfrm>
                    <a:custGeom>
                      <a:avLst/>
                      <a:gdLst>
                        <a:gd name="T0" fmla="*/ 2 w 211"/>
                        <a:gd name="T1" fmla="*/ 0 h 2537"/>
                        <a:gd name="T2" fmla="*/ 9 w 211"/>
                        <a:gd name="T3" fmla="*/ 18 h 2537"/>
                        <a:gd name="T4" fmla="*/ 2 w 211"/>
                        <a:gd name="T5" fmla="*/ 196 h 2537"/>
                        <a:gd name="T6" fmla="*/ 2 w 211"/>
                        <a:gd name="T7" fmla="*/ 0 h 2537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11"/>
                        <a:gd name="T13" fmla="*/ 0 h 2537"/>
                        <a:gd name="T14" fmla="*/ 211 w 211"/>
                        <a:gd name="T15" fmla="*/ 2537 h 2537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1" h="2537">
                          <a:moveTo>
                            <a:pt x="7" y="0"/>
                          </a:moveTo>
                          <a:cubicBezTo>
                            <a:pt x="7" y="0"/>
                            <a:pt x="57" y="28"/>
                            <a:pt x="211" y="218"/>
                          </a:cubicBezTo>
                          <a:cubicBezTo>
                            <a:pt x="0" y="1229"/>
                            <a:pt x="41" y="2537"/>
                            <a:pt x="7" y="2501"/>
                          </a:cubicBezTo>
                          <a:lnTo>
                            <a:pt x="7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808080"/>
                        </a:gs>
                        <a:gs pos="100000">
                          <a:srgbClr val="F8F8F8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5" name="Freeform 954">
                      <a:extLst>
                        <a:ext uri="{FF2B5EF4-FFF2-40B4-BE49-F238E27FC236}">
                          <a16:creationId xmlns:a16="http://schemas.microsoft.com/office/drawing/2014/main" id="{77F0D956-BA55-8D41-9803-909205F1972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284" y="1640"/>
                      <a:ext cx="263" cy="189"/>
                    </a:xfrm>
                    <a:custGeom>
                      <a:avLst/>
                      <a:gdLst>
                        <a:gd name="T0" fmla="*/ 2 w 328"/>
                        <a:gd name="T1" fmla="*/ 0 h 226"/>
                        <a:gd name="T2" fmla="*/ 14 w 328"/>
                        <a:gd name="T3" fmla="*/ 11 h 226"/>
                        <a:gd name="T4" fmla="*/ 14 w 328"/>
                        <a:gd name="T5" fmla="*/ 19 h 226"/>
                        <a:gd name="T6" fmla="*/ 0 w 328"/>
                        <a:gd name="T7" fmla="*/ 8 h 226"/>
                        <a:gd name="T8" fmla="*/ 2 w 328"/>
                        <a:gd name="T9" fmla="*/ 0 h 226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328"/>
                        <a:gd name="T16" fmla="*/ 0 h 226"/>
                        <a:gd name="T17" fmla="*/ 328 w 328"/>
                        <a:gd name="T18" fmla="*/ 226 h 22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328" h="226">
                          <a:moveTo>
                            <a:pt x="4" y="0"/>
                          </a:moveTo>
                          <a:cubicBezTo>
                            <a:pt x="60" y="10"/>
                            <a:pt x="182" y="74"/>
                            <a:pt x="328" y="128"/>
                          </a:cubicBezTo>
                          <a:cubicBezTo>
                            <a:pt x="326" y="162"/>
                            <a:pt x="326" y="158"/>
                            <a:pt x="326" y="226"/>
                          </a:cubicBezTo>
                          <a:cubicBezTo>
                            <a:pt x="326" y="226"/>
                            <a:pt x="169" y="155"/>
                            <a:pt x="0" y="100"/>
                          </a:cubicBezTo>
                          <a:cubicBezTo>
                            <a:pt x="0" y="48"/>
                            <a:pt x="4" y="17"/>
                            <a:pt x="4" y="0"/>
                          </a:cubicBez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292929"/>
                        </a:gs>
                        <a:gs pos="100000">
                          <a:srgbClr val="808080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6" name="Rectangle 955">
                      <a:extLst>
                        <a:ext uri="{FF2B5EF4-FFF2-40B4-BE49-F238E27FC236}">
                          <a16:creationId xmlns:a16="http://schemas.microsoft.com/office/drawing/2014/main" id="{2D060123-DC28-4945-AE49-70C9FA2383C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10" y="690"/>
                      <a:ext cx="598" cy="4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  <p:grpSp>
                  <p:nvGrpSpPr>
                    <p:cNvPr id="477" name="Group 956">
                      <a:extLst>
                        <a:ext uri="{FF2B5EF4-FFF2-40B4-BE49-F238E27FC236}">
                          <a16:creationId xmlns:a16="http://schemas.microsoft.com/office/drawing/2014/main" id="{89E9456A-D2F4-5D47-9E10-C4D2A89BECE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749" y="668"/>
                      <a:ext cx="581" cy="145"/>
                      <a:chOff x="614" y="2568"/>
                      <a:chExt cx="725" cy="139"/>
                    </a:xfrm>
                  </p:grpSpPr>
                  <p:sp>
                    <p:nvSpPr>
                      <p:cNvPr id="502" name="AutoShape 957">
                        <a:extLst>
                          <a:ext uri="{FF2B5EF4-FFF2-40B4-BE49-F238E27FC236}">
                            <a16:creationId xmlns:a16="http://schemas.microsoft.com/office/drawing/2014/main" id="{0C416658-CE48-E047-929E-24A54705CC5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613" y="2566"/>
                        <a:ext cx="721" cy="14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lnSpc>
                            <a:spcPct val="85000"/>
                          </a:lnSpc>
                          <a:spcBef>
                            <a:spcPts val="1675"/>
                          </a:spcBef>
                          <a:buClr>
                            <a:srgbClr val="000090"/>
                          </a:buClr>
                          <a:buSzPct val="100000"/>
                          <a:buFont typeface="Wingdings" panose="05000000000000000000" pitchFamily="2" charset="2"/>
                          <a:buChar char="§"/>
                          <a:defRPr sz="280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defRPr>
                        </a:lvl1pPr>
                        <a:lvl2pPr marL="742950" indent="-285750">
                          <a:lnSpc>
                            <a:spcPct val="85000"/>
                          </a:lnSpc>
                          <a:spcBef>
                            <a:spcPts val="1438"/>
                          </a:spcBef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240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Arial" panose="020B0604020202020204" pitchFamily="34" charset="0"/>
                            <a:cs typeface="Arial" panose="020B0604020202020204" pitchFamily="34" charset="0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20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Arial" panose="020B0604020202020204" pitchFamily="34" charset="0"/>
                            <a:cs typeface="Arial" panose="020B0604020202020204" pitchFamily="34" charset="0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503" name="AutoShape 958">
                        <a:extLst>
                          <a:ext uri="{FF2B5EF4-FFF2-40B4-BE49-F238E27FC236}">
                            <a16:creationId xmlns:a16="http://schemas.microsoft.com/office/drawing/2014/main" id="{5F85276A-9ACB-AE4B-98B2-200333FAA00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625" y="2581"/>
                        <a:ext cx="696" cy="11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gradFill rotWithShape="1">
                        <a:gsLst>
                          <a:gs pos="0">
                            <a:srgbClr val="0000FF"/>
                          </a:gs>
                          <a:gs pos="50000">
                            <a:srgbClr val="99CCFF"/>
                          </a:gs>
                          <a:gs pos="100000">
                            <a:srgbClr val="0000FF"/>
                          </a:gs>
                        </a:gsLst>
                        <a:lin ang="0" scaled="1"/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lnSpc>
                            <a:spcPct val="85000"/>
                          </a:lnSpc>
                          <a:spcBef>
                            <a:spcPts val="1675"/>
                          </a:spcBef>
                          <a:buClr>
                            <a:srgbClr val="000090"/>
                          </a:buClr>
                          <a:buSzPct val="100000"/>
                          <a:buFont typeface="Wingdings" panose="05000000000000000000" pitchFamily="2" charset="2"/>
                          <a:buChar char="§"/>
                          <a:defRPr sz="280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defRPr>
                        </a:lvl1pPr>
                        <a:lvl2pPr marL="742950" indent="-285750">
                          <a:lnSpc>
                            <a:spcPct val="85000"/>
                          </a:lnSpc>
                          <a:spcBef>
                            <a:spcPts val="1438"/>
                          </a:spcBef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240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Arial" panose="020B0604020202020204" pitchFamily="34" charset="0"/>
                            <a:cs typeface="Arial" panose="020B0604020202020204" pitchFamily="34" charset="0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20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Arial" panose="020B0604020202020204" pitchFamily="34" charset="0"/>
                            <a:cs typeface="Arial" panose="020B0604020202020204" pitchFamily="34" charset="0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sp>
                  <p:nvSpPr>
                    <p:cNvPr id="478" name="Rectangle 959">
                      <a:extLst>
                        <a:ext uri="{FF2B5EF4-FFF2-40B4-BE49-F238E27FC236}">
                          <a16:creationId xmlns:a16="http://schemas.microsoft.com/office/drawing/2014/main" id="{DF2960DD-4ECB-0C4B-ACF7-7E9DC827C6B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20" y="1022"/>
                      <a:ext cx="598" cy="4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  <p:grpSp>
                  <p:nvGrpSpPr>
                    <p:cNvPr id="479" name="Group 960">
                      <a:extLst>
                        <a:ext uri="{FF2B5EF4-FFF2-40B4-BE49-F238E27FC236}">
                          <a16:creationId xmlns:a16="http://schemas.microsoft.com/office/drawing/2014/main" id="{666B187A-B949-6042-9D1F-2A6D3175779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747" y="994"/>
                      <a:ext cx="581" cy="134"/>
                      <a:chOff x="614" y="2568"/>
                      <a:chExt cx="725" cy="139"/>
                    </a:xfrm>
                  </p:grpSpPr>
                  <p:sp>
                    <p:nvSpPr>
                      <p:cNvPr id="500" name="AutoShape 961">
                        <a:extLst>
                          <a:ext uri="{FF2B5EF4-FFF2-40B4-BE49-F238E27FC236}">
                            <a16:creationId xmlns:a16="http://schemas.microsoft.com/office/drawing/2014/main" id="{2389EDD2-771C-B643-ADEF-DAB73A8F0B4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615" y="2564"/>
                        <a:ext cx="721" cy="139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lnSpc>
                            <a:spcPct val="85000"/>
                          </a:lnSpc>
                          <a:spcBef>
                            <a:spcPts val="1675"/>
                          </a:spcBef>
                          <a:buClr>
                            <a:srgbClr val="000090"/>
                          </a:buClr>
                          <a:buSzPct val="100000"/>
                          <a:buFont typeface="Wingdings" panose="05000000000000000000" pitchFamily="2" charset="2"/>
                          <a:buChar char="§"/>
                          <a:defRPr sz="280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defRPr>
                        </a:lvl1pPr>
                        <a:lvl2pPr marL="742950" indent="-285750">
                          <a:lnSpc>
                            <a:spcPct val="85000"/>
                          </a:lnSpc>
                          <a:spcBef>
                            <a:spcPts val="1438"/>
                          </a:spcBef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240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Arial" panose="020B0604020202020204" pitchFamily="34" charset="0"/>
                            <a:cs typeface="Arial" panose="020B0604020202020204" pitchFamily="34" charset="0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20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Arial" panose="020B0604020202020204" pitchFamily="34" charset="0"/>
                            <a:cs typeface="Arial" panose="020B0604020202020204" pitchFamily="34" charset="0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501" name="AutoShape 962">
                        <a:extLst>
                          <a:ext uri="{FF2B5EF4-FFF2-40B4-BE49-F238E27FC236}">
                            <a16:creationId xmlns:a16="http://schemas.microsoft.com/office/drawing/2014/main" id="{6BFE9806-A4B7-094B-BDF4-7C24C180AB8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628" y="2581"/>
                        <a:ext cx="696" cy="10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gradFill rotWithShape="1">
                        <a:gsLst>
                          <a:gs pos="0">
                            <a:srgbClr val="0000FF"/>
                          </a:gs>
                          <a:gs pos="50000">
                            <a:srgbClr val="99CCFF"/>
                          </a:gs>
                          <a:gs pos="100000">
                            <a:srgbClr val="0000FF"/>
                          </a:gs>
                        </a:gsLst>
                        <a:lin ang="0" scaled="1"/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lnSpc>
                            <a:spcPct val="85000"/>
                          </a:lnSpc>
                          <a:spcBef>
                            <a:spcPts val="1675"/>
                          </a:spcBef>
                          <a:buClr>
                            <a:srgbClr val="000090"/>
                          </a:buClr>
                          <a:buSzPct val="100000"/>
                          <a:buFont typeface="Wingdings" panose="05000000000000000000" pitchFamily="2" charset="2"/>
                          <a:buChar char="§"/>
                          <a:defRPr sz="280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defRPr>
                        </a:lvl1pPr>
                        <a:lvl2pPr marL="742950" indent="-285750">
                          <a:lnSpc>
                            <a:spcPct val="85000"/>
                          </a:lnSpc>
                          <a:spcBef>
                            <a:spcPts val="1438"/>
                          </a:spcBef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240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Arial" panose="020B0604020202020204" pitchFamily="34" charset="0"/>
                            <a:cs typeface="Arial" panose="020B0604020202020204" pitchFamily="34" charset="0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20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Arial" panose="020B0604020202020204" pitchFamily="34" charset="0"/>
                            <a:cs typeface="Arial" panose="020B0604020202020204" pitchFamily="34" charset="0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sp>
                  <p:nvSpPr>
                    <p:cNvPr id="480" name="Rectangle 963">
                      <a:extLst>
                        <a:ext uri="{FF2B5EF4-FFF2-40B4-BE49-F238E27FC236}">
                          <a16:creationId xmlns:a16="http://schemas.microsoft.com/office/drawing/2014/main" id="{03832BF0-B6A5-8B4A-BDF2-ACF22867576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20" y="1354"/>
                      <a:ext cx="598" cy="4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81" name="Rectangle 964">
                      <a:extLst>
                        <a:ext uri="{FF2B5EF4-FFF2-40B4-BE49-F238E27FC236}">
                          <a16:creationId xmlns:a16="http://schemas.microsoft.com/office/drawing/2014/main" id="{18D3C5B9-F597-814C-84F0-C13195CA766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30" y="1655"/>
                      <a:ext cx="598" cy="4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  <p:grpSp>
                  <p:nvGrpSpPr>
                    <p:cNvPr id="482" name="Group 965">
                      <a:extLst>
                        <a:ext uri="{FF2B5EF4-FFF2-40B4-BE49-F238E27FC236}">
                          <a16:creationId xmlns:a16="http://schemas.microsoft.com/office/drawing/2014/main" id="{C563F2FF-9A66-474D-8281-2F09BCC3175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735" y="1627"/>
                      <a:ext cx="582" cy="151"/>
                      <a:chOff x="614" y="2568"/>
                      <a:chExt cx="725" cy="139"/>
                    </a:xfrm>
                  </p:grpSpPr>
                  <p:sp>
                    <p:nvSpPr>
                      <p:cNvPr id="498" name="AutoShape 966">
                        <a:extLst>
                          <a:ext uri="{FF2B5EF4-FFF2-40B4-BE49-F238E27FC236}">
                            <a16:creationId xmlns:a16="http://schemas.microsoft.com/office/drawing/2014/main" id="{CD001D44-4D83-1F47-82C8-434A89258D1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618" y="2586"/>
                        <a:ext cx="720" cy="12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lnSpc>
                            <a:spcPct val="85000"/>
                          </a:lnSpc>
                          <a:spcBef>
                            <a:spcPts val="1675"/>
                          </a:spcBef>
                          <a:buClr>
                            <a:srgbClr val="000090"/>
                          </a:buClr>
                          <a:buSzPct val="100000"/>
                          <a:buFont typeface="Wingdings" panose="05000000000000000000" pitchFamily="2" charset="2"/>
                          <a:buChar char="§"/>
                          <a:defRPr sz="280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defRPr>
                        </a:lvl1pPr>
                        <a:lvl2pPr marL="742950" indent="-285750">
                          <a:lnSpc>
                            <a:spcPct val="85000"/>
                          </a:lnSpc>
                          <a:spcBef>
                            <a:spcPts val="1438"/>
                          </a:spcBef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240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Arial" panose="020B0604020202020204" pitchFamily="34" charset="0"/>
                            <a:cs typeface="Arial" panose="020B0604020202020204" pitchFamily="34" charset="0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20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Arial" panose="020B0604020202020204" pitchFamily="34" charset="0"/>
                            <a:cs typeface="Arial" panose="020B0604020202020204" pitchFamily="34" charset="0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499" name="AutoShape 967">
                        <a:extLst>
                          <a:ext uri="{FF2B5EF4-FFF2-40B4-BE49-F238E27FC236}">
                            <a16:creationId xmlns:a16="http://schemas.microsoft.com/office/drawing/2014/main" id="{14C6B6EC-FA8A-1746-8023-8CE3A885C52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630" y="2586"/>
                        <a:ext cx="695" cy="109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gradFill rotWithShape="1">
                        <a:gsLst>
                          <a:gs pos="0">
                            <a:srgbClr val="0000FF"/>
                          </a:gs>
                          <a:gs pos="50000">
                            <a:srgbClr val="99CCFF"/>
                          </a:gs>
                          <a:gs pos="100000">
                            <a:srgbClr val="0000FF"/>
                          </a:gs>
                        </a:gsLst>
                        <a:lin ang="0" scaled="1"/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lnSpc>
                            <a:spcPct val="85000"/>
                          </a:lnSpc>
                          <a:spcBef>
                            <a:spcPts val="1675"/>
                          </a:spcBef>
                          <a:buClr>
                            <a:srgbClr val="000090"/>
                          </a:buClr>
                          <a:buSzPct val="100000"/>
                          <a:buFont typeface="Wingdings" panose="05000000000000000000" pitchFamily="2" charset="2"/>
                          <a:buChar char="§"/>
                          <a:defRPr sz="280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defRPr>
                        </a:lvl1pPr>
                        <a:lvl2pPr marL="742950" indent="-285750">
                          <a:lnSpc>
                            <a:spcPct val="85000"/>
                          </a:lnSpc>
                          <a:spcBef>
                            <a:spcPts val="1438"/>
                          </a:spcBef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240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Arial" panose="020B0604020202020204" pitchFamily="34" charset="0"/>
                            <a:cs typeface="Arial" panose="020B0604020202020204" pitchFamily="34" charset="0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20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Arial" panose="020B0604020202020204" pitchFamily="34" charset="0"/>
                            <a:cs typeface="Arial" panose="020B0604020202020204" pitchFamily="34" charset="0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sp>
                  <p:nvSpPr>
                    <p:cNvPr id="483" name="Freeform 968">
                      <a:extLst>
                        <a:ext uri="{FF2B5EF4-FFF2-40B4-BE49-F238E27FC236}">
                          <a16:creationId xmlns:a16="http://schemas.microsoft.com/office/drawing/2014/main" id="{B7974E63-37B5-BD4E-A468-1762E035FB0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288" y="1354"/>
                      <a:ext cx="263" cy="188"/>
                    </a:xfrm>
                    <a:custGeom>
                      <a:avLst/>
                      <a:gdLst>
                        <a:gd name="T0" fmla="*/ 2 w 328"/>
                        <a:gd name="T1" fmla="*/ 0 h 226"/>
                        <a:gd name="T2" fmla="*/ 14 w 328"/>
                        <a:gd name="T3" fmla="*/ 10 h 226"/>
                        <a:gd name="T4" fmla="*/ 14 w 328"/>
                        <a:gd name="T5" fmla="*/ 17 h 226"/>
                        <a:gd name="T6" fmla="*/ 0 w 328"/>
                        <a:gd name="T7" fmla="*/ 7 h 226"/>
                        <a:gd name="T8" fmla="*/ 2 w 328"/>
                        <a:gd name="T9" fmla="*/ 0 h 226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328"/>
                        <a:gd name="T16" fmla="*/ 0 h 226"/>
                        <a:gd name="T17" fmla="*/ 328 w 328"/>
                        <a:gd name="T18" fmla="*/ 226 h 22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328" h="226">
                          <a:moveTo>
                            <a:pt x="4" y="0"/>
                          </a:moveTo>
                          <a:cubicBezTo>
                            <a:pt x="60" y="10"/>
                            <a:pt x="182" y="74"/>
                            <a:pt x="328" y="128"/>
                          </a:cubicBezTo>
                          <a:cubicBezTo>
                            <a:pt x="326" y="162"/>
                            <a:pt x="326" y="158"/>
                            <a:pt x="326" y="226"/>
                          </a:cubicBezTo>
                          <a:cubicBezTo>
                            <a:pt x="326" y="226"/>
                            <a:pt x="169" y="155"/>
                            <a:pt x="0" y="100"/>
                          </a:cubicBezTo>
                          <a:cubicBezTo>
                            <a:pt x="0" y="48"/>
                            <a:pt x="4" y="17"/>
                            <a:pt x="4" y="0"/>
                          </a:cubicBez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292929"/>
                        </a:gs>
                        <a:gs pos="100000">
                          <a:srgbClr val="808080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484" name="Group 969">
                      <a:extLst>
                        <a:ext uri="{FF2B5EF4-FFF2-40B4-BE49-F238E27FC236}">
                          <a16:creationId xmlns:a16="http://schemas.microsoft.com/office/drawing/2014/main" id="{5B2713B0-AA5D-194D-A2F0-2879C4F0234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739" y="1327"/>
                      <a:ext cx="582" cy="139"/>
                      <a:chOff x="614" y="2568"/>
                      <a:chExt cx="725" cy="139"/>
                    </a:xfrm>
                  </p:grpSpPr>
                  <p:sp>
                    <p:nvSpPr>
                      <p:cNvPr id="496" name="AutoShape 970">
                        <a:extLst>
                          <a:ext uri="{FF2B5EF4-FFF2-40B4-BE49-F238E27FC236}">
                            <a16:creationId xmlns:a16="http://schemas.microsoft.com/office/drawing/2014/main" id="{3D2AA24E-3FA6-7F41-A9F3-E5C0835512A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613" y="2571"/>
                        <a:ext cx="732" cy="13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lnSpc>
                            <a:spcPct val="85000"/>
                          </a:lnSpc>
                          <a:spcBef>
                            <a:spcPts val="1675"/>
                          </a:spcBef>
                          <a:buClr>
                            <a:srgbClr val="000090"/>
                          </a:buClr>
                          <a:buSzPct val="100000"/>
                          <a:buFont typeface="Wingdings" panose="05000000000000000000" pitchFamily="2" charset="2"/>
                          <a:buChar char="§"/>
                          <a:defRPr sz="280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defRPr>
                        </a:lvl1pPr>
                        <a:lvl2pPr marL="742950" indent="-285750">
                          <a:lnSpc>
                            <a:spcPct val="85000"/>
                          </a:lnSpc>
                          <a:spcBef>
                            <a:spcPts val="1438"/>
                          </a:spcBef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240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Arial" panose="020B0604020202020204" pitchFamily="34" charset="0"/>
                            <a:cs typeface="Arial" panose="020B0604020202020204" pitchFamily="34" charset="0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20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Arial" panose="020B0604020202020204" pitchFamily="34" charset="0"/>
                            <a:cs typeface="Arial" panose="020B0604020202020204" pitchFamily="34" charset="0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497" name="AutoShape 971">
                        <a:extLst>
                          <a:ext uri="{FF2B5EF4-FFF2-40B4-BE49-F238E27FC236}">
                            <a16:creationId xmlns:a16="http://schemas.microsoft.com/office/drawing/2014/main" id="{49F44B1C-0C6A-B245-930A-710253345A9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625" y="2587"/>
                        <a:ext cx="720" cy="103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gradFill rotWithShape="1">
                        <a:gsLst>
                          <a:gs pos="0">
                            <a:srgbClr val="0000FF"/>
                          </a:gs>
                          <a:gs pos="50000">
                            <a:srgbClr val="99CCFF"/>
                          </a:gs>
                          <a:gs pos="100000">
                            <a:srgbClr val="0000FF"/>
                          </a:gs>
                        </a:gsLst>
                        <a:lin ang="0" scaled="1"/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lnSpc>
                            <a:spcPct val="85000"/>
                          </a:lnSpc>
                          <a:spcBef>
                            <a:spcPts val="1675"/>
                          </a:spcBef>
                          <a:buClr>
                            <a:srgbClr val="000090"/>
                          </a:buClr>
                          <a:buSzPct val="100000"/>
                          <a:buFont typeface="Wingdings" panose="05000000000000000000" pitchFamily="2" charset="2"/>
                          <a:buChar char="§"/>
                          <a:defRPr sz="280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defRPr>
                        </a:lvl1pPr>
                        <a:lvl2pPr marL="742950" indent="-285750">
                          <a:lnSpc>
                            <a:spcPct val="85000"/>
                          </a:lnSpc>
                          <a:spcBef>
                            <a:spcPts val="1438"/>
                          </a:spcBef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240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Arial" panose="020B0604020202020204" pitchFamily="34" charset="0"/>
                            <a:cs typeface="Arial" panose="020B0604020202020204" pitchFamily="34" charset="0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20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Arial" panose="020B0604020202020204" pitchFamily="34" charset="0"/>
                            <a:cs typeface="Arial" panose="020B0604020202020204" pitchFamily="34" charset="0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90"/>
                          </a:buClr>
                          <a:buFont typeface="Wingdings" panose="05000000000000000000" pitchFamily="2" charset="2"/>
                          <a:buChar char="§"/>
                          <a:defRPr sz="160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  <a:ea typeface="Comic Sans MS" panose="030F0702030302020204" pitchFamily="66" charset="0"/>
                            <a:cs typeface="Arial" panose="020B0604020202020204" pitchFamily="34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sp>
                  <p:nvSpPr>
                    <p:cNvPr id="485" name="Rectangle 972">
                      <a:extLst>
                        <a:ext uri="{FF2B5EF4-FFF2-40B4-BE49-F238E27FC236}">
                          <a16:creationId xmlns:a16="http://schemas.microsoft.com/office/drawing/2014/main" id="{FA4B4174-ABE3-6B41-B8B7-B7F0295A722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46" y="429"/>
                      <a:ext cx="70" cy="2285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rgbClr val="333333"/>
                        </a:gs>
                        <a:gs pos="50000">
                          <a:srgbClr val="DDDDDD"/>
                        </a:gs>
                        <a:gs pos="100000">
                          <a:srgbClr val="333333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86" name="Freeform 973">
                      <a:extLst>
                        <a:ext uri="{FF2B5EF4-FFF2-40B4-BE49-F238E27FC236}">
                          <a16:creationId xmlns:a16="http://schemas.microsoft.com/office/drawing/2014/main" id="{40EC90C1-7477-1A4D-B3F0-EA47911D2BF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312" y="1007"/>
                      <a:ext cx="237" cy="213"/>
                    </a:xfrm>
                    <a:custGeom>
                      <a:avLst/>
                      <a:gdLst>
                        <a:gd name="T0" fmla="*/ 2 w 296"/>
                        <a:gd name="T1" fmla="*/ 0 h 256"/>
                        <a:gd name="T2" fmla="*/ 14 w 296"/>
                        <a:gd name="T3" fmla="*/ 10 h 256"/>
                        <a:gd name="T4" fmla="*/ 14 w 296"/>
                        <a:gd name="T5" fmla="*/ 19 h 256"/>
                        <a:gd name="T6" fmla="*/ 0 w 296"/>
                        <a:gd name="T7" fmla="*/ 7 h 256"/>
                        <a:gd name="T8" fmla="*/ 2 w 296"/>
                        <a:gd name="T9" fmla="*/ 0 h 256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96"/>
                        <a:gd name="T16" fmla="*/ 0 h 256"/>
                        <a:gd name="T17" fmla="*/ 296 w 296"/>
                        <a:gd name="T18" fmla="*/ 256 h 25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96" h="256">
                          <a:moveTo>
                            <a:pt x="4" y="0"/>
                          </a:moveTo>
                          <a:cubicBezTo>
                            <a:pt x="55" y="10"/>
                            <a:pt x="144" y="68"/>
                            <a:pt x="292" y="144"/>
                          </a:cubicBezTo>
                          <a:cubicBezTo>
                            <a:pt x="290" y="178"/>
                            <a:pt x="296" y="188"/>
                            <a:pt x="296" y="256"/>
                          </a:cubicBezTo>
                          <a:cubicBezTo>
                            <a:pt x="296" y="256"/>
                            <a:pt x="160" y="176"/>
                            <a:pt x="0" y="100"/>
                          </a:cubicBezTo>
                          <a:cubicBezTo>
                            <a:pt x="0" y="48"/>
                            <a:pt x="4" y="17"/>
                            <a:pt x="4" y="0"/>
                          </a:cubicBez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292929"/>
                        </a:gs>
                        <a:gs pos="100000">
                          <a:srgbClr val="808080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7" name="Freeform 974">
                      <a:extLst>
                        <a:ext uri="{FF2B5EF4-FFF2-40B4-BE49-F238E27FC236}">
                          <a16:creationId xmlns:a16="http://schemas.microsoft.com/office/drawing/2014/main" id="{0CDE343F-67FE-1F4E-8778-3080EFD93C4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315" y="680"/>
                      <a:ext cx="244" cy="240"/>
                    </a:xfrm>
                    <a:custGeom>
                      <a:avLst/>
                      <a:gdLst>
                        <a:gd name="T0" fmla="*/ 0 w 304"/>
                        <a:gd name="T1" fmla="*/ 0 h 288"/>
                        <a:gd name="T2" fmla="*/ 14 w 304"/>
                        <a:gd name="T3" fmla="*/ 13 h 288"/>
                        <a:gd name="T4" fmla="*/ 13 w 304"/>
                        <a:gd name="T5" fmla="*/ 23 h 288"/>
                        <a:gd name="T6" fmla="*/ 2 w 304"/>
                        <a:gd name="T7" fmla="*/ 10 h 288"/>
                        <a:gd name="T8" fmla="*/ 0 w 304"/>
                        <a:gd name="T9" fmla="*/ 0 h 288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304"/>
                        <a:gd name="T16" fmla="*/ 0 h 288"/>
                        <a:gd name="T17" fmla="*/ 304 w 304"/>
                        <a:gd name="T18" fmla="*/ 288 h 288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304" h="288">
                          <a:moveTo>
                            <a:pt x="0" y="0"/>
                          </a:moveTo>
                          <a:cubicBezTo>
                            <a:pt x="51" y="10"/>
                            <a:pt x="148" y="76"/>
                            <a:pt x="304" y="164"/>
                          </a:cubicBezTo>
                          <a:cubicBezTo>
                            <a:pt x="302" y="198"/>
                            <a:pt x="284" y="220"/>
                            <a:pt x="284" y="288"/>
                          </a:cubicBezTo>
                          <a:cubicBezTo>
                            <a:pt x="284" y="288"/>
                            <a:pt x="163" y="179"/>
                            <a:pt x="8" y="124"/>
                          </a:cubicBezTo>
                          <a:cubicBezTo>
                            <a:pt x="8" y="72"/>
                            <a:pt x="0" y="17"/>
                            <a:pt x="0" y="0"/>
                          </a:cubicBez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292929"/>
                        </a:gs>
                        <a:gs pos="100000">
                          <a:srgbClr val="808080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8" name="Oval 975">
                      <a:extLst>
                        <a:ext uri="{FF2B5EF4-FFF2-40B4-BE49-F238E27FC236}">
                          <a16:creationId xmlns:a16="http://schemas.microsoft.com/office/drawing/2014/main" id="{0EC4E5FD-033B-7540-B37E-8376DB6F41B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15" y="2611"/>
                      <a:ext cx="50" cy="95"/>
                    </a:xfrm>
                    <a:prstGeom prst="ellipse">
                      <a:avLst/>
                    </a:prstGeom>
                    <a:solidFill>
                      <a:srgbClr val="33333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89" name="Freeform 976">
                      <a:extLst>
                        <a:ext uri="{FF2B5EF4-FFF2-40B4-BE49-F238E27FC236}">
                          <a16:creationId xmlns:a16="http://schemas.microsoft.com/office/drawing/2014/main" id="{249DA294-3799-0742-84AE-AC1D0B63166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302" y="2614"/>
                      <a:ext cx="245" cy="200"/>
                    </a:xfrm>
                    <a:custGeom>
                      <a:avLst/>
                      <a:gdLst>
                        <a:gd name="T0" fmla="*/ 0 w 306"/>
                        <a:gd name="T1" fmla="*/ 9 h 240"/>
                        <a:gd name="T2" fmla="*/ 2 w 306"/>
                        <a:gd name="T3" fmla="*/ 19 h 240"/>
                        <a:gd name="T4" fmla="*/ 14 w 306"/>
                        <a:gd name="T5" fmla="*/ 9 h 240"/>
                        <a:gd name="T6" fmla="*/ 14 w 306"/>
                        <a:gd name="T7" fmla="*/ 0 h 240"/>
                        <a:gd name="T8" fmla="*/ 0 w 306"/>
                        <a:gd name="T9" fmla="*/ 9 h 24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306"/>
                        <a:gd name="T16" fmla="*/ 0 h 240"/>
                        <a:gd name="T17" fmla="*/ 306 w 306"/>
                        <a:gd name="T18" fmla="*/ 240 h 24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306" h="240">
                          <a:moveTo>
                            <a:pt x="0" y="106"/>
                          </a:moveTo>
                          <a:lnTo>
                            <a:pt x="2" y="240"/>
                          </a:lnTo>
                          <a:lnTo>
                            <a:pt x="306" y="110"/>
                          </a:lnTo>
                          <a:lnTo>
                            <a:pt x="300" y="0"/>
                          </a:lnTo>
                          <a:lnTo>
                            <a:pt x="0" y="106"/>
                          </a:lnTo>
                          <a:close/>
                        </a:path>
                      </a:pathLst>
                    </a:custGeom>
                    <a:solidFill>
                      <a:srgbClr val="33333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0" name="AutoShape 977">
                      <a:extLst>
                        <a:ext uri="{FF2B5EF4-FFF2-40B4-BE49-F238E27FC236}">
                          <a16:creationId xmlns:a16="http://schemas.microsoft.com/office/drawing/2014/main" id="{B18F00B5-E3F5-A048-8181-39E846200DA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140" y="2675"/>
                      <a:ext cx="1196" cy="15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DDDDDD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91" name="AutoShape 978">
                      <a:extLst>
                        <a:ext uri="{FF2B5EF4-FFF2-40B4-BE49-F238E27FC236}">
                          <a16:creationId xmlns:a16="http://schemas.microsoft.com/office/drawing/2014/main" id="{4975DBEE-C074-794A-B46C-EC94306C235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10" y="2714"/>
                      <a:ext cx="1066" cy="79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chemeClr val="tx2"/>
                        </a:gs>
                        <a:gs pos="100000">
                          <a:schemeClr val="bg2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92" name="Oval 979">
                      <a:extLst>
                        <a:ext uri="{FF2B5EF4-FFF2-40B4-BE49-F238E27FC236}">
                          <a16:creationId xmlns:a16="http://schemas.microsoft.com/office/drawing/2014/main" id="{EB4E9AA3-48E0-7745-9E95-8B8EBF40DF6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09" y="2382"/>
                      <a:ext cx="159" cy="142"/>
                    </a:xfrm>
                    <a:prstGeom prst="ellipse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93" name="Oval 980">
                      <a:extLst>
                        <a:ext uri="{FF2B5EF4-FFF2-40B4-BE49-F238E27FC236}">
                          <a16:creationId xmlns:a16="http://schemas.microsoft.com/office/drawing/2014/main" id="{141FFF74-8482-664E-829A-620610FAC16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89" y="2382"/>
                      <a:ext cx="159" cy="142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94" name="Oval 981">
                      <a:extLst>
                        <a:ext uri="{FF2B5EF4-FFF2-40B4-BE49-F238E27FC236}">
                          <a16:creationId xmlns:a16="http://schemas.microsoft.com/office/drawing/2014/main" id="{3DE6459B-873B-BB4C-B3B2-EA53DE3E82B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58" y="2382"/>
                      <a:ext cx="159" cy="142"/>
                    </a:xfrm>
                    <a:prstGeom prst="ellipse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95" name="Rectangle 982">
                      <a:extLst>
                        <a:ext uri="{FF2B5EF4-FFF2-40B4-BE49-F238E27FC236}">
                          <a16:creationId xmlns:a16="http://schemas.microsoft.com/office/drawing/2014/main" id="{AC450AE5-E655-A440-879F-C96912C9078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067" y="1837"/>
                      <a:ext cx="80" cy="759"/>
                    </a:xfrm>
                    <a:prstGeom prst="rect">
                      <a:avLst/>
                    </a:prstGeom>
                    <a:solidFill>
                      <a:srgbClr val="292929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465" name="Rectangle 227">
                    <a:extLst>
                      <a:ext uri="{FF2B5EF4-FFF2-40B4-BE49-F238E27FC236}">
                        <a16:creationId xmlns:a16="http://schemas.microsoft.com/office/drawing/2014/main" id="{DA38FCAA-0FC0-A643-BF06-D2CF9C9D8C4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452186" y="4753064"/>
                    <a:ext cx="676276" cy="776288"/>
                  </a:xfrm>
                  <a:prstGeom prst="rect">
                    <a:avLst/>
                  </a:prstGeom>
                  <a:solidFill>
                    <a:srgbClr val="0000A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pitchFamily="82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pitchFamily="82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pitchFamily="82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pitchFamily="82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66" name="Rectangle 228">
                    <a:extLst>
                      <a:ext uri="{FF2B5EF4-FFF2-40B4-BE49-F238E27FC236}">
                        <a16:creationId xmlns:a16="http://schemas.microsoft.com/office/drawing/2014/main" id="{1DA6BC77-BC65-3E4C-9E49-BE95321282F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418848" y="4776877"/>
                    <a:ext cx="690563" cy="80010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pitchFamily="82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pitchFamily="82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pitchFamily="82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pitchFamily="82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67" name="Rectangle 229">
                    <a:extLst>
                      <a:ext uri="{FF2B5EF4-FFF2-40B4-BE49-F238E27FC236}">
                        <a16:creationId xmlns:a16="http://schemas.microsoft.com/office/drawing/2014/main" id="{20B6B19F-9A75-2D41-9022-6C99DD788A6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425991" y="4930726"/>
                    <a:ext cx="676276" cy="186668"/>
                  </a:xfrm>
                  <a:prstGeom prst="rect">
                    <a:avLst/>
                  </a:prstGeom>
                  <a:solidFill>
                    <a:srgbClr val="CC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pitchFamily="82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pitchFamily="82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pitchFamily="82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pitchFamily="82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68" name="Text Box 230">
                    <a:extLst>
                      <a:ext uri="{FF2B5EF4-FFF2-40B4-BE49-F238E27FC236}">
                        <a16:creationId xmlns:a16="http://schemas.microsoft.com/office/drawing/2014/main" id="{D68A88C3-0E2F-1148-88FA-D00DE5DE889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355149" y="4742972"/>
                    <a:ext cx="814388" cy="8540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pitchFamily="82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pitchFamily="82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pitchFamily="82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pitchFamily="82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rPr>
                      <a:t>application</a:t>
                    </a:r>
                  </a:p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rPr>
                      <a:t>transport</a:t>
                    </a:r>
                  </a:p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rPr>
                      <a:t>network</a:t>
                    </a:r>
                  </a:p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rPr>
                      <a:t>data link</a:t>
                    </a:r>
                  </a:p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rPr>
                      <a:t>physical</a:t>
                    </a: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69" name="Line 231">
                    <a:extLst>
                      <a:ext uri="{FF2B5EF4-FFF2-40B4-BE49-F238E27FC236}">
                        <a16:creationId xmlns:a16="http://schemas.microsoft.com/office/drawing/2014/main" id="{122807EF-B250-CD42-B85D-3C349CFBA21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0418848" y="5119777"/>
                    <a:ext cx="690563" cy="4763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0" name="Line 232">
                    <a:extLst>
                      <a:ext uri="{FF2B5EF4-FFF2-40B4-BE49-F238E27FC236}">
                        <a16:creationId xmlns:a16="http://schemas.microsoft.com/office/drawing/2014/main" id="{5E0B0745-1F05-7A4F-A0E2-727548CC1AB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0428373" y="5257889"/>
                    <a:ext cx="690563" cy="4763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1" name="Line 233">
                    <a:extLst>
                      <a:ext uri="{FF2B5EF4-FFF2-40B4-BE49-F238E27FC236}">
                        <a16:creationId xmlns:a16="http://schemas.microsoft.com/office/drawing/2014/main" id="{302A5EA5-118C-344C-B43A-F63600916A0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0428373" y="5396002"/>
                    <a:ext cx="690563" cy="4763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54" name="Group 453">
                  <a:extLst>
                    <a:ext uri="{FF2B5EF4-FFF2-40B4-BE49-F238E27FC236}">
                      <a16:creationId xmlns:a16="http://schemas.microsoft.com/office/drawing/2014/main" id="{E9FC5B81-C98E-1B45-BB7D-7B6FC9C7781B}"/>
                    </a:ext>
                  </a:extLst>
                </p:cNvPr>
                <p:cNvGrpSpPr/>
                <p:nvPr/>
              </p:nvGrpSpPr>
              <p:grpSpPr>
                <a:xfrm>
                  <a:off x="8252702" y="1137866"/>
                  <a:ext cx="814388" cy="854075"/>
                  <a:chOff x="9791027" y="656358"/>
                  <a:chExt cx="814388" cy="854075"/>
                </a:xfrm>
              </p:grpSpPr>
              <p:sp>
                <p:nvSpPr>
                  <p:cNvPr id="457" name="Rectangle 227">
                    <a:extLst>
                      <a:ext uri="{FF2B5EF4-FFF2-40B4-BE49-F238E27FC236}">
                        <a16:creationId xmlns:a16="http://schemas.microsoft.com/office/drawing/2014/main" id="{1FF0D7CF-D1D5-9045-BFB4-0DF056B0C6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888064" y="666450"/>
                    <a:ext cx="676276" cy="776288"/>
                  </a:xfrm>
                  <a:prstGeom prst="rect">
                    <a:avLst/>
                  </a:prstGeom>
                  <a:solidFill>
                    <a:srgbClr val="0000A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pitchFamily="82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pitchFamily="82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pitchFamily="82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pitchFamily="82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58" name="Rectangle 228">
                    <a:extLst>
                      <a:ext uri="{FF2B5EF4-FFF2-40B4-BE49-F238E27FC236}">
                        <a16:creationId xmlns:a16="http://schemas.microsoft.com/office/drawing/2014/main" id="{2E7B6CD3-FA2E-BA4F-8D19-27A244838D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854726" y="690263"/>
                    <a:ext cx="690563" cy="80010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pitchFamily="82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pitchFamily="82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pitchFamily="82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pitchFamily="82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59" name="Rectangle 229">
                    <a:extLst>
                      <a:ext uri="{FF2B5EF4-FFF2-40B4-BE49-F238E27FC236}">
                        <a16:creationId xmlns:a16="http://schemas.microsoft.com/office/drawing/2014/main" id="{6DBE5A10-3D10-5D40-9D9B-DD8277ED95E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861869" y="844112"/>
                    <a:ext cx="676276" cy="186668"/>
                  </a:xfrm>
                  <a:prstGeom prst="rect">
                    <a:avLst/>
                  </a:prstGeom>
                  <a:solidFill>
                    <a:srgbClr val="CC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pitchFamily="82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pitchFamily="82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pitchFamily="82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pitchFamily="82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60" name="Text Box 230">
                    <a:extLst>
                      <a:ext uri="{FF2B5EF4-FFF2-40B4-BE49-F238E27FC236}">
                        <a16:creationId xmlns:a16="http://schemas.microsoft.com/office/drawing/2014/main" id="{A6903972-3EAA-C34F-8974-C0A1F21F824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9791027" y="656358"/>
                    <a:ext cx="814388" cy="8540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pitchFamily="82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pitchFamily="82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pitchFamily="82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pitchFamily="82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rPr>
                      <a:t>application</a:t>
                    </a:r>
                  </a:p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rPr>
                      <a:t>transport</a:t>
                    </a:r>
                  </a:p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rPr>
                      <a:t>network</a:t>
                    </a:r>
                  </a:p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rPr>
                      <a:t>data link</a:t>
                    </a:r>
                  </a:p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rPr>
                      <a:t>physical</a:t>
                    </a: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61" name="Line 231">
                    <a:extLst>
                      <a:ext uri="{FF2B5EF4-FFF2-40B4-BE49-F238E27FC236}">
                        <a16:creationId xmlns:a16="http://schemas.microsoft.com/office/drawing/2014/main" id="{962800ED-4C05-994F-902B-CF24F126F57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854726" y="1033163"/>
                    <a:ext cx="690563" cy="4763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2" name="Line 232">
                    <a:extLst>
                      <a:ext uri="{FF2B5EF4-FFF2-40B4-BE49-F238E27FC236}">
                        <a16:creationId xmlns:a16="http://schemas.microsoft.com/office/drawing/2014/main" id="{26C5D002-9593-2542-940B-0BAE8FEE27F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864251" y="1171275"/>
                    <a:ext cx="690563" cy="4763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3" name="Line 233">
                    <a:extLst>
                      <a:ext uri="{FF2B5EF4-FFF2-40B4-BE49-F238E27FC236}">
                        <a16:creationId xmlns:a16="http://schemas.microsoft.com/office/drawing/2014/main" id="{5EB4FE18-ED1C-8449-ACA2-3635F84B370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864251" y="1309388"/>
                    <a:ext cx="690563" cy="4763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55" name="Up-Down Arrow 454">
                  <a:extLst>
                    <a:ext uri="{FF2B5EF4-FFF2-40B4-BE49-F238E27FC236}">
                      <a16:creationId xmlns:a16="http://schemas.microsoft.com/office/drawing/2014/main" id="{3931A7A4-867E-7F4C-BCF6-F6D222997206}"/>
                    </a:ext>
                  </a:extLst>
                </p:cNvPr>
                <p:cNvSpPr/>
                <p:nvPr/>
              </p:nvSpPr>
              <p:spPr>
                <a:xfrm rot="19889198">
                  <a:off x="9544123" y="1270072"/>
                  <a:ext cx="626354" cy="3838406"/>
                </a:xfrm>
                <a:prstGeom prst="upDownArrow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6" name="TextBox 455">
                  <a:extLst>
                    <a:ext uri="{FF2B5EF4-FFF2-40B4-BE49-F238E27FC236}">
                      <a16:creationId xmlns:a16="http://schemas.microsoft.com/office/drawing/2014/main" id="{C11E3391-F555-E747-9002-AB4DDB2524B4}"/>
                    </a:ext>
                  </a:extLst>
                </p:cNvPr>
                <p:cNvSpPr txBox="1"/>
                <p:nvPr/>
              </p:nvSpPr>
              <p:spPr>
                <a:xfrm rot="3706861">
                  <a:off x="8640694" y="3103268"/>
                  <a:ext cx="25504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logical end-end transport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10926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2CC0-FDA8-9A42-B857-F6D93BB1F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Stop-and-Wait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8F4EB-5910-4244-A4F0-F96BCFE57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6202"/>
            <a:ext cx="10972800" cy="585574"/>
          </a:xfrm>
        </p:spPr>
        <p:txBody>
          <a:bodyPr>
            <a:normAutofit/>
          </a:bodyPr>
          <a:lstStyle/>
          <a:p>
            <a:r>
              <a:rPr lang="en-US" dirty="0"/>
              <a:t>First, consider LAN environment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3D6FA-E20C-BC4F-86F5-0588FBAD4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09/01/2021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93BD4-5F22-B34F-9410-24A7298B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ABFE91-19CC-9A48-AD92-600EF4115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20</a:t>
            </a:fld>
            <a:endParaRPr lang="en-US"/>
          </a:p>
        </p:txBody>
      </p:sp>
      <p:sp>
        <p:nvSpPr>
          <p:cNvPr id="119" name="Freeform 48">
            <a:extLst>
              <a:ext uri="{FF2B5EF4-FFF2-40B4-BE49-F238E27FC236}">
                <a16:creationId xmlns:a16="http://schemas.microsoft.com/office/drawing/2014/main" id="{755ACD8F-CCA8-D844-A64E-1224EFBD276A}"/>
              </a:ext>
            </a:extLst>
          </p:cNvPr>
          <p:cNvSpPr>
            <a:spLocks/>
          </p:cNvSpPr>
          <p:nvPr/>
        </p:nvSpPr>
        <p:spPr bwMode="auto">
          <a:xfrm>
            <a:off x="10548753" y="3441872"/>
            <a:ext cx="224993" cy="535247"/>
          </a:xfrm>
          <a:custGeom>
            <a:avLst/>
            <a:gdLst>
              <a:gd name="T0" fmla="*/ 2147483647 w 117"/>
              <a:gd name="T1" fmla="*/ 2147483647 h 272"/>
              <a:gd name="T2" fmla="*/ 2147483647 w 117"/>
              <a:gd name="T3" fmla="*/ 2147483647 h 272"/>
              <a:gd name="T4" fmla="*/ 2147483647 w 117"/>
              <a:gd name="T5" fmla="*/ 2147483647 h 272"/>
              <a:gd name="T6" fmla="*/ 0 w 117"/>
              <a:gd name="T7" fmla="*/ 2147483647 h 272"/>
              <a:gd name="T8" fmla="*/ 2147483647 w 117"/>
              <a:gd name="T9" fmla="*/ 2147483647 h 272"/>
              <a:gd name="T10" fmla="*/ 2147483647 w 117"/>
              <a:gd name="T11" fmla="*/ 2147483647 h 272"/>
              <a:gd name="T12" fmla="*/ 2147483647 w 117"/>
              <a:gd name="T13" fmla="*/ 0 h 272"/>
              <a:gd name="T14" fmla="*/ 2147483647 w 117"/>
              <a:gd name="T15" fmla="*/ 2147483647 h 27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17" h="272">
                <a:moveTo>
                  <a:pt x="6" y="6"/>
                </a:moveTo>
                <a:lnTo>
                  <a:pt x="3" y="77"/>
                </a:lnTo>
                <a:lnTo>
                  <a:pt x="59" y="120"/>
                </a:lnTo>
                <a:lnTo>
                  <a:pt x="0" y="146"/>
                </a:lnTo>
                <a:lnTo>
                  <a:pt x="3" y="270"/>
                </a:lnTo>
                <a:lnTo>
                  <a:pt x="117" y="272"/>
                </a:lnTo>
                <a:lnTo>
                  <a:pt x="114" y="0"/>
                </a:lnTo>
                <a:lnTo>
                  <a:pt x="6" y="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314570F5-1802-844C-86B3-412ED0AD04C1}"/>
              </a:ext>
            </a:extLst>
          </p:cNvPr>
          <p:cNvSpPr txBox="1"/>
          <p:nvPr/>
        </p:nvSpPr>
        <p:spPr>
          <a:xfrm>
            <a:off x="1409705" y="2065538"/>
            <a:ext cx="3313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RTT ~0.1 millisecond</a:t>
            </a:r>
          </a:p>
          <a:p>
            <a:r>
              <a:rPr lang="en-US" dirty="0"/>
              <a:t>Bandwidth ~1Gbps</a:t>
            </a:r>
          </a:p>
          <a:p>
            <a:r>
              <a:rPr lang="en-US" dirty="0"/>
              <a:t>Packet size ~1500bytes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FA502BE6-933F-804A-988C-EA1D04EFE326}"/>
              </a:ext>
            </a:extLst>
          </p:cNvPr>
          <p:cNvSpPr txBox="1"/>
          <p:nvPr/>
        </p:nvSpPr>
        <p:spPr>
          <a:xfrm>
            <a:off x="295200" y="3530976"/>
            <a:ext cx="114232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Transmission delay</a:t>
            </a:r>
            <a:r>
              <a:rPr lang="en-US" dirty="0"/>
              <a:t>: (1500 bytes * 8 bits/byte)/(10^9 bits/sec) = 12 microsec = 0.012 </a:t>
            </a:r>
            <a:r>
              <a:rPr lang="en-US" dirty="0" err="1"/>
              <a:t>ms</a:t>
            </a:r>
            <a:endParaRPr lang="en-US" dirty="0"/>
          </a:p>
          <a:p>
            <a:r>
              <a:rPr lang="en-US" b="1" dirty="0"/>
              <a:t>Propagation delay (RTT): </a:t>
            </a:r>
            <a:r>
              <a:rPr lang="en-US" dirty="0"/>
              <a:t>0.1ms</a:t>
            </a:r>
          </a:p>
          <a:p>
            <a:r>
              <a:rPr lang="en-US" b="1" dirty="0"/>
              <a:t>Total Time to send one packet and get ack</a:t>
            </a:r>
            <a:r>
              <a:rPr lang="en-US" dirty="0"/>
              <a:t>: 0.012ms + 0.1ms = 0.112 </a:t>
            </a:r>
            <a:r>
              <a:rPr lang="en-US" dirty="0" err="1"/>
              <a:t>ms</a:t>
            </a:r>
            <a:endParaRPr lang="en-US" dirty="0"/>
          </a:p>
          <a:p>
            <a:endParaRPr lang="en-US" dirty="0"/>
          </a:p>
          <a:p>
            <a:r>
              <a:rPr lang="en-US" dirty="0"/>
              <a:t>Consider 1 GB file: 10^9 bytes / (1500 bytes) ~= 666667 packets</a:t>
            </a:r>
          </a:p>
          <a:p>
            <a:r>
              <a:rPr lang="en-US" dirty="0"/>
              <a:t>0.112 </a:t>
            </a:r>
            <a:r>
              <a:rPr lang="en-US" dirty="0" err="1"/>
              <a:t>ms</a:t>
            </a:r>
            <a:r>
              <a:rPr lang="en-US" dirty="0"/>
              <a:t> / packet * 666667 packets ~= 74667 </a:t>
            </a:r>
            <a:r>
              <a:rPr lang="en-US" dirty="0" err="1"/>
              <a:t>ms</a:t>
            </a:r>
            <a:r>
              <a:rPr lang="en-US" dirty="0"/>
              <a:t> = </a:t>
            </a:r>
            <a:r>
              <a:rPr lang="en-US" b="1" dirty="0"/>
              <a:t>74.667 sec transfer time</a:t>
            </a:r>
          </a:p>
          <a:p>
            <a:r>
              <a:rPr lang="en-US" dirty="0"/>
              <a:t>(10^9 bytes * 8 bits/byte) / 74.667 sec ~= 107,142,378 bits/sec ~= </a:t>
            </a:r>
            <a:r>
              <a:rPr lang="en-US" b="1" dirty="0"/>
              <a:t>107 Mbps transfer rate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8DC76E-6C14-014C-9CDD-3611512E5DC3}"/>
              </a:ext>
            </a:extLst>
          </p:cNvPr>
          <p:cNvGrpSpPr/>
          <p:nvPr/>
        </p:nvGrpSpPr>
        <p:grpSpPr>
          <a:xfrm>
            <a:off x="5097502" y="1992172"/>
            <a:ext cx="1699813" cy="1214876"/>
            <a:chOff x="3161326" y="2822993"/>
            <a:chExt cx="1699813" cy="1214876"/>
          </a:xfrm>
        </p:grpSpPr>
        <p:grpSp>
          <p:nvGrpSpPr>
            <p:cNvPr id="121" name="Group 55">
              <a:extLst>
                <a:ext uri="{FF2B5EF4-FFF2-40B4-BE49-F238E27FC236}">
                  <a16:creationId xmlns:a16="http://schemas.microsoft.com/office/drawing/2014/main" id="{C26CE416-AEF6-5D49-B305-0E26A1AD6C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61326" y="2822993"/>
              <a:ext cx="681018" cy="1212013"/>
              <a:chOff x="4140" y="429"/>
              <a:chExt cx="1425" cy="2396"/>
            </a:xfrm>
          </p:grpSpPr>
          <p:sp>
            <p:nvSpPr>
              <p:cNvPr id="155" name="Freeform 56">
                <a:extLst>
                  <a:ext uri="{FF2B5EF4-FFF2-40B4-BE49-F238E27FC236}">
                    <a16:creationId xmlns:a16="http://schemas.microsoft.com/office/drawing/2014/main" id="{B26C14BD-1982-B442-B68B-5B9A9464F3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7 w 354"/>
                  <a:gd name="T1" fmla="*/ 0 h 2742"/>
                  <a:gd name="T2" fmla="*/ 38 w 354"/>
                  <a:gd name="T3" fmla="*/ 55 h 2742"/>
                  <a:gd name="T4" fmla="*/ 37 w 354"/>
                  <a:gd name="T5" fmla="*/ 425 h 2742"/>
                  <a:gd name="T6" fmla="*/ 0 w 354"/>
                  <a:gd name="T7" fmla="*/ 445 h 2742"/>
                  <a:gd name="T8" fmla="*/ 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Rectangle 57">
                <a:extLst>
                  <a:ext uri="{FF2B5EF4-FFF2-40B4-BE49-F238E27FC236}">
                    <a16:creationId xmlns:a16="http://schemas.microsoft.com/office/drawing/2014/main" id="{343C0586-E339-5448-A301-AB9E568475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1" y="429"/>
                <a:ext cx="1041" cy="2282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57" name="Freeform 58">
                <a:extLst>
                  <a:ext uri="{FF2B5EF4-FFF2-40B4-BE49-F238E27FC236}">
                    <a16:creationId xmlns:a16="http://schemas.microsoft.com/office/drawing/2014/main" id="{DC2883E6-0F3D-6349-96D3-A63BCA1F71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3 w 211"/>
                  <a:gd name="T3" fmla="*/ 36 h 2537"/>
                  <a:gd name="T4" fmla="*/ 2 w 211"/>
                  <a:gd name="T5" fmla="*/ 40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" name="Freeform 59">
                <a:extLst>
                  <a:ext uri="{FF2B5EF4-FFF2-40B4-BE49-F238E27FC236}">
                    <a16:creationId xmlns:a16="http://schemas.microsoft.com/office/drawing/2014/main" id="{6F14B3DD-7F52-1349-9C7A-B3E9D18155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1 h 226"/>
                  <a:gd name="T4" fmla="*/ 36 w 328"/>
                  <a:gd name="T5" fmla="*/ 38 h 226"/>
                  <a:gd name="T6" fmla="*/ 0 w 328"/>
                  <a:gd name="T7" fmla="*/ 1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Rectangle 60">
                <a:extLst>
                  <a:ext uri="{FF2B5EF4-FFF2-40B4-BE49-F238E27FC236}">
                    <a16:creationId xmlns:a16="http://schemas.microsoft.com/office/drawing/2014/main" id="{B0A64873-5755-5549-B546-7B864C2E4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1" y="694"/>
                <a:ext cx="596" cy="4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160" name="Group 61">
                <a:extLst>
                  <a:ext uri="{FF2B5EF4-FFF2-40B4-BE49-F238E27FC236}">
                    <a16:creationId xmlns:a16="http://schemas.microsoft.com/office/drawing/2014/main" id="{161CBE43-22C8-4048-872A-4EBF85BB6E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85" name="AutoShape 62">
                  <a:extLst>
                    <a:ext uri="{FF2B5EF4-FFF2-40B4-BE49-F238E27FC236}">
                      <a16:creationId xmlns:a16="http://schemas.microsoft.com/office/drawing/2014/main" id="{6D187CEE-BA47-0D40-B2EC-3ED15046D5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71"/>
                  <a:ext cx="731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86" name="AutoShape 63">
                  <a:extLst>
                    <a:ext uri="{FF2B5EF4-FFF2-40B4-BE49-F238E27FC236}">
                      <a16:creationId xmlns:a16="http://schemas.microsoft.com/office/drawing/2014/main" id="{9DCD6A2D-C071-DA45-ADCB-D3C59C7189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3" y="2586"/>
                  <a:ext cx="706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161" name="Rectangle 64">
                <a:extLst>
                  <a:ext uri="{FF2B5EF4-FFF2-40B4-BE49-F238E27FC236}">
                    <a16:creationId xmlns:a16="http://schemas.microsoft.com/office/drawing/2014/main" id="{6B6A9205-DAE1-7145-BBD9-5570A9CF00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1" y="1020"/>
                <a:ext cx="596" cy="4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162" name="Group 65">
                <a:extLst>
                  <a:ext uri="{FF2B5EF4-FFF2-40B4-BE49-F238E27FC236}">
                    <a16:creationId xmlns:a16="http://schemas.microsoft.com/office/drawing/2014/main" id="{8DEA64AD-122C-2444-89F9-E548F33F714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83" name="AutoShape 66">
                  <a:extLst>
                    <a:ext uri="{FF2B5EF4-FFF2-40B4-BE49-F238E27FC236}">
                      <a16:creationId xmlns:a16="http://schemas.microsoft.com/office/drawing/2014/main" id="{9A5E17E2-ABD5-7F4F-966D-3068201CED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2"/>
                  <a:ext cx="731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84" name="AutoShape 67">
                  <a:extLst>
                    <a:ext uri="{FF2B5EF4-FFF2-40B4-BE49-F238E27FC236}">
                      <a16:creationId xmlns:a16="http://schemas.microsoft.com/office/drawing/2014/main" id="{CA965E49-4292-D94F-8479-1E8DB9DE6A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" y="2588"/>
                  <a:ext cx="706" cy="102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163" name="Rectangle 68">
                <a:extLst>
                  <a:ext uri="{FF2B5EF4-FFF2-40B4-BE49-F238E27FC236}">
                    <a16:creationId xmlns:a16="http://schemas.microsoft.com/office/drawing/2014/main" id="{03C26AE1-3009-CC4C-8C3C-52150E91A0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1" y="1362"/>
                <a:ext cx="596" cy="4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64" name="Rectangle 69">
                <a:extLst>
                  <a:ext uri="{FF2B5EF4-FFF2-40B4-BE49-F238E27FC236}">
                    <a16:creationId xmlns:a16="http://schemas.microsoft.com/office/drawing/2014/main" id="{C495A2E6-EC25-F649-BEDE-C58B6030CE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" y="1657"/>
                <a:ext cx="596" cy="4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165" name="Group 70">
                <a:extLst>
                  <a:ext uri="{FF2B5EF4-FFF2-40B4-BE49-F238E27FC236}">
                    <a16:creationId xmlns:a16="http://schemas.microsoft.com/office/drawing/2014/main" id="{7B4DD41E-974F-E74D-A491-82FF21D9566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81" name="AutoShape 71">
                  <a:extLst>
                    <a:ext uri="{FF2B5EF4-FFF2-40B4-BE49-F238E27FC236}">
                      <a16:creationId xmlns:a16="http://schemas.microsoft.com/office/drawing/2014/main" id="{2307381B-3B63-EF4C-B15D-DB503590E8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18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82" name="AutoShape 72">
                  <a:extLst>
                    <a:ext uri="{FF2B5EF4-FFF2-40B4-BE49-F238E27FC236}">
                      <a16:creationId xmlns:a16="http://schemas.microsoft.com/office/drawing/2014/main" id="{222CED3B-1825-A84C-A88A-551BD4E287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2"/>
                  <a:ext cx="692" cy="112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166" name="Freeform 73">
                <a:extLst>
                  <a:ext uri="{FF2B5EF4-FFF2-40B4-BE49-F238E27FC236}">
                    <a16:creationId xmlns:a16="http://schemas.microsoft.com/office/drawing/2014/main" id="{07FFE813-928F-C74D-8415-807E556BF2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0 h 226"/>
                  <a:gd name="T4" fmla="*/ 36 w 328"/>
                  <a:gd name="T5" fmla="*/ 36 h 226"/>
                  <a:gd name="T6" fmla="*/ 0 w 328"/>
                  <a:gd name="T7" fmla="*/ 1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67" name="Group 74">
                <a:extLst>
                  <a:ext uri="{FF2B5EF4-FFF2-40B4-BE49-F238E27FC236}">
                    <a16:creationId xmlns:a16="http://schemas.microsoft.com/office/drawing/2014/main" id="{0365600E-DB4F-A249-9FF6-0BFCA4E35D7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79" name="AutoShape 75">
                  <a:extLst>
                    <a:ext uri="{FF2B5EF4-FFF2-40B4-BE49-F238E27FC236}">
                      <a16:creationId xmlns:a16="http://schemas.microsoft.com/office/drawing/2014/main" id="{D0856F2C-C33A-5E4F-BAE2-0BFE41A07D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65"/>
                  <a:ext cx="730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80" name="AutoShape 76">
                  <a:extLst>
                    <a:ext uri="{FF2B5EF4-FFF2-40B4-BE49-F238E27FC236}">
                      <a16:creationId xmlns:a16="http://schemas.microsoft.com/office/drawing/2014/main" id="{91D1586C-447E-5D41-8C95-72199F0633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3" y="2580"/>
                  <a:ext cx="705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168" name="Rectangle 77">
                <a:extLst>
                  <a:ext uri="{FF2B5EF4-FFF2-40B4-BE49-F238E27FC236}">
                    <a16:creationId xmlns:a16="http://schemas.microsoft.com/office/drawing/2014/main" id="{9132ED8B-22C7-C444-9235-FC4E02DE5F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2" y="429"/>
                <a:ext cx="71" cy="2290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69" name="Freeform 78">
                <a:extLst>
                  <a:ext uri="{FF2B5EF4-FFF2-40B4-BE49-F238E27FC236}">
                    <a16:creationId xmlns:a16="http://schemas.microsoft.com/office/drawing/2014/main" id="{AA09838A-402D-9F44-8F44-6540011899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32 w 296"/>
                  <a:gd name="T3" fmla="*/ 22 h 256"/>
                  <a:gd name="T4" fmla="*/ 32 w 296"/>
                  <a:gd name="T5" fmla="*/ 41 h 256"/>
                  <a:gd name="T6" fmla="*/ 0 w 296"/>
                  <a:gd name="T7" fmla="*/ 15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0" name="Freeform 79">
                <a:extLst>
                  <a:ext uri="{FF2B5EF4-FFF2-40B4-BE49-F238E27FC236}">
                    <a16:creationId xmlns:a16="http://schemas.microsoft.com/office/drawing/2014/main" id="{864084D0-8612-F942-A7E3-0341764203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34 w 304"/>
                  <a:gd name="T3" fmla="*/ 27 h 288"/>
                  <a:gd name="T4" fmla="*/ 31 w 304"/>
                  <a:gd name="T5" fmla="*/ 48 h 288"/>
                  <a:gd name="T6" fmla="*/ 2 w 304"/>
                  <a:gd name="T7" fmla="*/ 2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1" name="Oval 80">
                <a:extLst>
                  <a:ext uri="{FF2B5EF4-FFF2-40B4-BE49-F238E27FC236}">
                    <a16:creationId xmlns:a16="http://schemas.microsoft.com/office/drawing/2014/main" id="{FF8D6907-5684-EB45-A2EA-C8B65D1C1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4" y="2613"/>
                <a:ext cx="51" cy="91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72" name="Freeform 81">
                <a:extLst>
                  <a:ext uri="{FF2B5EF4-FFF2-40B4-BE49-F238E27FC236}">
                    <a16:creationId xmlns:a16="http://schemas.microsoft.com/office/drawing/2014/main" id="{F11A7C12-8085-514F-9176-2C07ABD8D4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8 h 240"/>
                  <a:gd name="T2" fmla="*/ 2 w 306"/>
                  <a:gd name="T3" fmla="*/ 40 h 240"/>
                  <a:gd name="T4" fmla="*/ 34 w 306"/>
                  <a:gd name="T5" fmla="*/ 18 h 240"/>
                  <a:gd name="T6" fmla="*/ 32 w 306"/>
                  <a:gd name="T7" fmla="*/ 0 h 240"/>
                  <a:gd name="T8" fmla="*/ 0 w 306"/>
                  <a:gd name="T9" fmla="*/ 1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3" name="AutoShape 82">
                <a:extLst>
                  <a:ext uri="{FF2B5EF4-FFF2-40B4-BE49-F238E27FC236}">
                    <a16:creationId xmlns:a16="http://schemas.microsoft.com/office/drawing/2014/main" id="{FA67F377-49D6-7F4A-94AE-3F96661BBE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81"/>
                <a:ext cx="1203" cy="14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74" name="AutoShape 83">
                <a:extLst>
                  <a:ext uri="{FF2B5EF4-FFF2-40B4-BE49-F238E27FC236}">
                    <a16:creationId xmlns:a16="http://schemas.microsoft.com/office/drawing/2014/main" id="{0DEF1D25-4126-6C41-B335-1E5FABE1B9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1" y="2711"/>
                <a:ext cx="1061" cy="8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75" name="Oval 84">
                <a:extLst>
                  <a:ext uri="{FF2B5EF4-FFF2-40B4-BE49-F238E27FC236}">
                    <a16:creationId xmlns:a16="http://schemas.microsoft.com/office/drawing/2014/main" id="{60B485CE-1B51-3741-B1E0-509EA4D4F4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2" y="2385"/>
                <a:ext cx="152" cy="14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76" name="Oval 85">
                <a:extLst>
                  <a:ext uri="{FF2B5EF4-FFF2-40B4-BE49-F238E27FC236}">
                    <a16:creationId xmlns:a16="http://schemas.microsoft.com/office/drawing/2014/main" id="{D5F3A31D-8E68-FF49-BB50-938AE6DB4B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4" y="2385"/>
                <a:ext cx="162" cy="14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77" name="Oval 86">
                <a:extLst>
                  <a:ext uri="{FF2B5EF4-FFF2-40B4-BE49-F238E27FC236}">
                    <a16:creationId xmlns:a16="http://schemas.microsoft.com/office/drawing/2014/main" id="{902797C0-4E1C-2546-9CB9-D8058A55C5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6" y="2378"/>
                <a:ext cx="152" cy="14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78" name="Rectangle 87">
                <a:extLst>
                  <a:ext uri="{FF2B5EF4-FFF2-40B4-BE49-F238E27FC236}">
                    <a16:creationId xmlns:a16="http://schemas.microsoft.com/office/drawing/2014/main" id="{92EA90A8-29FF-C543-A925-1BD7562DB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0" y="1832"/>
                <a:ext cx="91" cy="766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91" name="Group 55">
              <a:extLst>
                <a:ext uri="{FF2B5EF4-FFF2-40B4-BE49-F238E27FC236}">
                  <a16:creationId xmlns:a16="http://schemas.microsoft.com/office/drawing/2014/main" id="{09E75F74-C559-2F43-961C-3C40715248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80121" y="2825856"/>
              <a:ext cx="681018" cy="1212013"/>
              <a:chOff x="4140" y="429"/>
              <a:chExt cx="1425" cy="2396"/>
            </a:xfrm>
          </p:grpSpPr>
          <p:sp>
            <p:nvSpPr>
              <p:cNvPr id="92" name="Freeform 56">
                <a:extLst>
                  <a:ext uri="{FF2B5EF4-FFF2-40B4-BE49-F238E27FC236}">
                    <a16:creationId xmlns:a16="http://schemas.microsoft.com/office/drawing/2014/main" id="{A2C03BB3-9B29-374A-835D-DC06F45506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7 w 354"/>
                  <a:gd name="T1" fmla="*/ 0 h 2742"/>
                  <a:gd name="T2" fmla="*/ 38 w 354"/>
                  <a:gd name="T3" fmla="*/ 55 h 2742"/>
                  <a:gd name="T4" fmla="*/ 37 w 354"/>
                  <a:gd name="T5" fmla="*/ 425 h 2742"/>
                  <a:gd name="T6" fmla="*/ 0 w 354"/>
                  <a:gd name="T7" fmla="*/ 445 h 2742"/>
                  <a:gd name="T8" fmla="*/ 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Rectangle 57">
                <a:extLst>
                  <a:ext uri="{FF2B5EF4-FFF2-40B4-BE49-F238E27FC236}">
                    <a16:creationId xmlns:a16="http://schemas.microsoft.com/office/drawing/2014/main" id="{12D64EC0-2CBF-4C48-92EB-9463F0DC8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1" y="429"/>
                <a:ext cx="1041" cy="2282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4" name="Freeform 58">
                <a:extLst>
                  <a:ext uri="{FF2B5EF4-FFF2-40B4-BE49-F238E27FC236}">
                    <a16:creationId xmlns:a16="http://schemas.microsoft.com/office/drawing/2014/main" id="{EC2693E6-84AA-D64D-A4A7-B64AFD8A13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3 w 211"/>
                  <a:gd name="T3" fmla="*/ 36 h 2537"/>
                  <a:gd name="T4" fmla="*/ 2 w 211"/>
                  <a:gd name="T5" fmla="*/ 40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Freeform 59">
                <a:extLst>
                  <a:ext uri="{FF2B5EF4-FFF2-40B4-BE49-F238E27FC236}">
                    <a16:creationId xmlns:a16="http://schemas.microsoft.com/office/drawing/2014/main" id="{56233720-3569-2C44-8299-FF5686AB22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1 h 226"/>
                  <a:gd name="T4" fmla="*/ 36 w 328"/>
                  <a:gd name="T5" fmla="*/ 38 h 226"/>
                  <a:gd name="T6" fmla="*/ 0 w 328"/>
                  <a:gd name="T7" fmla="*/ 1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Rectangle 60">
                <a:extLst>
                  <a:ext uri="{FF2B5EF4-FFF2-40B4-BE49-F238E27FC236}">
                    <a16:creationId xmlns:a16="http://schemas.microsoft.com/office/drawing/2014/main" id="{7458B3DA-7613-9949-8909-199D3665A8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1" y="694"/>
                <a:ext cx="596" cy="4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97" name="Group 61">
                <a:extLst>
                  <a:ext uri="{FF2B5EF4-FFF2-40B4-BE49-F238E27FC236}">
                    <a16:creationId xmlns:a16="http://schemas.microsoft.com/office/drawing/2014/main" id="{DCAD6E10-8985-0645-A7F2-39B192F315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06" name="AutoShape 62">
                  <a:extLst>
                    <a:ext uri="{FF2B5EF4-FFF2-40B4-BE49-F238E27FC236}">
                      <a16:creationId xmlns:a16="http://schemas.microsoft.com/office/drawing/2014/main" id="{C729769F-2F3E-B546-A97B-D8B37516F9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71"/>
                  <a:ext cx="731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7" name="AutoShape 63">
                  <a:extLst>
                    <a:ext uri="{FF2B5EF4-FFF2-40B4-BE49-F238E27FC236}">
                      <a16:creationId xmlns:a16="http://schemas.microsoft.com/office/drawing/2014/main" id="{DA67036F-30DA-0141-A0B6-05FB838457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3" y="2586"/>
                  <a:ext cx="706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98" name="Rectangle 64">
                <a:extLst>
                  <a:ext uri="{FF2B5EF4-FFF2-40B4-BE49-F238E27FC236}">
                    <a16:creationId xmlns:a16="http://schemas.microsoft.com/office/drawing/2014/main" id="{9F8CFCF6-C3D4-394A-9C0D-FB52CF1106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1" y="1020"/>
                <a:ext cx="596" cy="4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99" name="Group 65">
                <a:extLst>
                  <a:ext uri="{FF2B5EF4-FFF2-40B4-BE49-F238E27FC236}">
                    <a16:creationId xmlns:a16="http://schemas.microsoft.com/office/drawing/2014/main" id="{5323ACE4-2D10-6F48-BD05-5CB0F55B5D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04" name="AutoShape 66">
                  <a:extLst>
                    <a:ext uri="{FF2B5EF4-FFF2-40B4-BE49-F238E27FC236}">
                      <a16:creationId xmlns:a16="http://schemas.microsoft.com/office/drawing/2014/main" id="{CED48754-2B77-CD4C-B888-5048F98F77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2"/>
                  <a:ext cx="731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5" name="AutoShape 67">
                  <a:extLst>
                    <a:ext uri="{FF2B5EF4-FFF2-40B4-BE49-F238E27FC236}">
                      <a16:creationId xmlns:a16="http://schemas.microsoft.com/office/drawing/2014/main" id="{E8A0E637-2403-AF48-AB5F-C8FD504523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" y="2588"/>
                  <a:ext cx="706" cy="102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100" name="Rectangle 68">
                <a:extLst>
                  <a:ext uri="{FF2B5EF4-FFF2-40B4-BE49-F238E27FC236}">
                    <a16:creationId xmlns:a16="http://schemas.microsoft.com/office/drawing/2014/main" id="{695BDC1E-8FF0-7249-90F8-7717FAA625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1" y="1362"/>
                <a:ext cx="596" cy="4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1" name="Rectangle 69">
                <a:extLst>
                  <a:ext uri="{FF2B5EF4-FFF2-40B4-BE49-F238E27FC236}">
                    <a16:creationId xmlns:a16="http://schemas.microsoft.com/office/drawing/2014/main" id="{7C3CB902-177E-244D-AF9F-524524331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" y="1657"/>
                <a:ext cx="596" cy="4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102" name="Group 70">
                <a:extLst>
                  <a:ext uri="{FF2B5EF4-FFF2-40B4-BE49-F238E27FC236}">
                    <a16:creationId xmlns:a16="http://schemas.microsoft.com/office/drawing/2014/main" id="{A18F6591-C455-0642-AF17-C02724C809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02" name="AutoShape 71">
                  <a:extLst>
                    <a:ext uri="{FF2B5EF4-FFF2-40B4-BE49-F238E27FC236}">
                      <a16:creationId xmlns:a16="http://schemas.microsoft.com/office/drawing/2014/main" id="{EF088CE4-C62B-7C46-8147-3D0DB758B2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18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3" name="AutoShape 72">
                  <a:extLst>
                    <a:ext uri="{FF2B5EF4-FFF2-40B4-BE49-F238E27FC236}">
                      <a16:creationId xmlns:a16="http://schemas.microsoft.com/office/drawing/2014/main" id="{EF1710DA-E677-2A44-A0C6-8CB89B7E50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2"/>
                  <a:ext cx="692" cy="112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103" name="Freeform 73">
                <a:extLst>
                  <a:ext uri="{FF2B5EF4-FFF2-40B4-BE49-F238E27FC236}">
                    <a16:creationId xmlns:a16="http://schemas.microsoft.com/office/drawing/2014/main" id="{0EE14733-F132-A64F-952D-8F89DDEEBB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0 h 226"/>
                  <a:gd name="T4" fmla="*/ 36 w 328"/>
                  <a:gd name="T5" fmla="*/ 36 h 226"/>
                  <a:gd name="T6" fmla="*/ 0 w 328"/>
                  <a:gd name="T7" fmla="*/ 1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04" name="Group 74">
                <a:extLst>
                  <a:ext uri="{FF2B5EF4-FFF2-40B4-BE49-F238E27FC236}">
                    <a16:creationId xmlns:a16="http://schemas.microsoft.com/office/drawing/2014/main" id="{B7863927-F9AF-ED4D-BDE6-FFD7EBBDF0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00" name="AutoShape 75">
                  <a:extLst>
                    <a:ext uri="{FF2B5EF4-FFF2-40B4-BE49-F238E27FC236}">
                      <a16:creationId xmlns:a16="http://schemas.microsoft.com/office/drawing/2014/main" id="{4DCFF313-FE4E-BC46-8B0A-A35F905B8F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65"/>
                  <a:ext cx="730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1" name="AutoShape 76">
                  <a:extLst>
                    <a:ext uri="{FF2B5EF4-FFF2-40B4-BE49-F238E27FC236}">
                      <a16:creationId xmlns:a16="http://schemas.microsoft.com/office/drawing/2014/main" id="{47D80282-F67E-7D4C-A744-942F115F7B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3" y="2580"/>
                  <a:ext cx="705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105" name="Rectangle 77">
                <a:extLst>
                  <a:ext uri="{FF2B5EF4-FFF2-40B4-BE49-F238E27FC236}">
                    <a16:creationId xmlns:a16="http://schemas.microsoft.com/office/drawing/2014/main" id="{66234143-9612-C043-B514-066ED6E470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2" y="429"/>
                <a:ext cx="71" cy="2290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6" name="Freeform 78">
                <a:extLst>
                  <a:ext uri="{FF2B5EF4-FFF2-40B4-BE49-F238E27FC236}">
                    <a16:creationId xmlns:a16="http://schemas.microsoft.com/office/drawing/2014/main" id="{9FB950F8-AEBB-B643-BFE1-6D87EC7E06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32 w 296"/>
                  <a:gd name="T3" fmla="*/ 22 h 256"/>
                  <a:gd name="T4" fmla="*/ 32 w 296"/>
                  <a:gd name="T5" fmla="*/ 41 h 256"/>
                  <a:gd name="T6" fmla="*/ 0 w 296"/>
                  <a:gd name="T7" fmla="*/ 15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Freeform 79">
                <a:extLst>
                  <a:ext uri="{FF2B5EF4-FFF2-40B4-BE49-F238E27FC236}">
                    <a16:creationId xmlns:a16="http://schemas.microsoft.com/office/drawing/2014/main" id="{F264D307-D0AC-7A44-930F-C56444ADE9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34 w 304"/>
                  <a:gd name="T3" fmla="*/ 27 h 288"/>
                  <a:gd name="T4" fmla="*/ 31 w 304"/>
                  <a:gd name="T5" fmla="*/ 48 h 288"/>
                  <a:gd name="T6" fmla="*/ 2 w 304"/>
                  <a:gd name="T7" fmla="*/ 2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" name="Oval 80">
                <a:extLst>
                  <a:ext uri="{FF2B5EF4-FFF2-40B4-BE49-F238E27FC236}">
                    <a16:creationId xmlns:a16="http://schemas.microsoft.com/office/drawing/2014/main" id="{2E8D96D9-FCC3-BD46-9864-87458A0B5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4" y="2613"/>
                <a:ext cx="51" cy="91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9" name="Freeform 81">
                <a:extLst>
                  <a:ext uri="{FF2B5EF4-FFF2-40B4-BE49-F238E27FC236}">
                    <a16:creationId xmlns:a16="http://schemas.microsoft.com/office/drawing/2014/main" id="{97CD8360-79B3-EF40-804F-74F95F9560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8 h 240"/>
                  <a:gd name="T2" fmla="*/ 2 w 306"/>
                  <a:gd name="T3" fmla="*/ 40 h 240"/>
                  <a:gd name="T4" fmla="*/ 34 w 306"/>
                  <a:gd name="T5" fmla="*/ 18 h 240"/>
                  <a:gd name="T6" fmla="*/ 32 w 306"/>
                  <a:gd name="T7" fmla="*/ 0 h 240"/>
                  <a:gd name="T8" fmla="*/ 0 w 306"/>
                  <a:gd name="T9" fmla="*/ 1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AutoShape 82">
                <a:extLst>
                  <a:ext uri="{FF2B5EF4-FFF2-40B4-BE49-F238E27FC236}">
                    <a16:creationId xmlns:a16="http://schemas.microsoft.com/office/drawing/2014/main" id="{13534413-A61E-E341-99A4-F2D4BE58D6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81"/>
                <a:ext cx="1203" cy="14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1" name="AutoShape 83">
                <a:extLst>
                  <a:ext uri="{FF2B5EF4-FFF2-40B4-BE49-F238E27FC236}">
                    <a16:creationId xmlns:a16="http://schemas.microsoft.com/office/drawing/2014/main" id="{FEE39173-378A-3242-B8F9-98ADD29A67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1" y="2711"/>
                <a:ext cx="1061" cy="8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2" name="Oval 84">
                <a:extLst>
                  <a:ext uri="{FF2B5EF4-FFF2-40B4-BE49-F238E27FC236}">
                    <a16:creationId xmlns:a16="http://schemas.microsoft.com/office/drawing/2014/main" id="{92FD66ED-AD3E-3748-A589-87CC1E70D6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2" y="2385"/>
                <a:ext cx="152" cy="14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3" name="Oval 85">
                <a:extLst>
                  <a:ext uri="{FF2B5EF4-FFF2-40B4-BE49-F238E27FC236}">
                    <a16:creationId xmlns:a16="http://schemas.microsoft.com/office/drawing/2014/main" id="{3DB0F46E-C55C-FB44-8FEB-7675E51F44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4" y="2385"/>
                <a:ext cx="162" cy="14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14" name="Oval 86">
                <a:extLst>
                  <a:ext uri="{FF2B5EF4-FFF2-40B4-BE49-F238E27FC236}">
                    <a16:creationId xmlns:a16="http://schemas.microsoft.com/office/drawing/2014/main" id="{D07E8DBF-5E60-9A4F-BE4C-F7DA0130C9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6" y="2378"/>
                <a:ext cx="152" cy="14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5" name="Rectangle 87">
                <a:extLst>
                  <a:ext uri="{FF2B5EF4-FFF2-40B4-BE49-F238E27FC236}">
                    <a16:creationId xmlns:a16="http://schemas.microsoft.com/office/drawing/2014/main" id="{5A271331-9E1A-F946-92A0-1925B62A85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0" y="1832"/>
                <a:ext cx="91" cy="766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ABA9402-FC77-354E-AE0C-A3532FA2A14D}"/>
                </a:ext>
              </a:extLst>
            </p:cNvPr>
            <p:cNvCxnSpPr/>
            <p:nvPr/>
          </p:nvCxnSpPr>
          <p:spPr>
            <a:xfrm flipV="1">
              <a:off x="3848037" y="3315011"/>
              <a:ext cx="332084" cy="3355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93B76B0F-03BB-8F4D-BF0A-90C8C9DB25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8047" y="3531181"/>
              <a:ext cx="280373" cy="1995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054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2CC0-FDA8-9A42-B857-F6D93BB1F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Stop-and-Wait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8F4EB-5910-4244-A4F0-F96BCFE57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6202"/>
            <a:ext cx="10972800" cy="585574"/>
          </a:xfrm>
        </p:spPr>
        <p:txBody>
          <a:bodyPr>
            <a:normAutofit/>
          </a:bodyPr>
          <a:lstStyle/>
          <a:p>
            <a:r>
              <a:rPr lang="en-US" dirty="0"/>
              <a:t>Now, consider WAN environment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3D6FA-E20C-BC4F-86F5-0588FBAD4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09/01/2021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93BD4-5F22-B34F-9410-24A7298B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ABFE91-19CC-9A48-AD92-600EF4115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21</a:t>
            </a:fld>
            <a:endParaRPr lang="en-US"/>
          </a:p>
        </p:txBody>
      </p:sp>
      <p:sp>
        <p:nvSpPr>
          <p:cNvPr id="119" name="Freeform 48">
            <a:extLst>
              <a:ext uri="{FF2B5EF4-FFF2-40B4-BE49-F238E27FC236}">
                <a16:creationId xmlns:a16="http://schemas.microsoft.com/office/drawing/2014/main" id="{755ACD8F-CCA8-D844-A64E-1224EFBD276A}"/>
              </a:ext>
            </a:extLst>
          </p:cNvPr>
          <p:cNvSpPr>
            <a:spLocks/>
          </p:cNvSpPr>
          <p:nvPr/>
        </p:nvSpPr>
        <p:spPr bwMode="auto">
          <a:xfrm>
            <a:off x="10548753" y="3441872"/>
            <a:ext cx="224993" cy="535247"/>
          </a:xfrm>
          <a:custGeom>
            <a:avLst/>
            <a:gdLst>
              <a:gd name="T0" fmla="*/ 2147483647 w 117"/>
              <a:gd name="T1" fmla="*/ 2147483647 h 272"/>
              <a:gd name="T2" fmla="*/ 2147483647 w 117"/>
              <a:gd name="T3" fmla="*/ 2147483647 h 272"/>
              <a:gd name="T4" fmla="*/ 2147483647 w 117"/>
              <a:gd name="T5" fmla="*/ 2147483647 h 272"/>
              <a:gd name="T6" fmla="*/ 0 w 117"/>
              <a:gd name="T7" fmla="*/ 2147483647 h 272"/>
              <a:gd name="T8" fmla="*/ 2147483647 w 117"/>
              <a:gd name="T9" fmla="*/ 2147483647 h 272"/>
              <a:gd name="T10" fmla="*/ 2147483647 w 117"/>
              <a:gd name="T11" fmla="*/ 2147483647 h 272"/>
              <a:gd name="T12" fmla="*/ 2147483647 w 117"/>
              <a:gd name="T13" fmla="*/ 0 h 272"/>
              <a:gd name="T14" fmla="*/ 2147483647 w 117"/>
              <a:gd name="T15" fmla="*/ 2147483647 h 27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17" h="272">
                <a:moveTo>
                  <a:pt x="6" y="6"/>
                </a:moveTo>
                <a:lnTo>
                  <a:pt x="3" y="77"/>
                </a:lnTo>
                <a:lnTo>
                  <a:pt x="59" y="120"/>
                </a:lnTo>
                <a:lnTo>
                  <a:pt x="0" y="146"/>
                </a:lnTo>
                <a:lnTo>
                  <a:pt x="3" y="270"/>
                </a:lnTo>
                <a:lnTo>
                  <a:pt x="117" y="272"/>
                </a:lnTo>
                <a:lnTo>
                  <a:pt x="114" y="0"/>
                </a:lnTo>
                <a:lnTo>
                  <a:pt x="6" y="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314570F5-1802-844C-86B3-412ED0AD04C1}"/>
              </a:ext>
            </a:extLst>
          </p:cNvPr>
          <p:cNvSpPr txBox="1"/>
          <p:nvPr/>
        </p:nvSpPr>
        <p:spPr>
          <a:xfrm>
            <a:off x="3992927" y="2079495"/>
            <a:ext cx="3313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RTT ~60 milliseconds</a:t>
            </a:r>
          </a:p>
          <a:p>
            <a:r>
              <a:rPr lang="en-US" dirty="0"/>
              <a:t>Bandwidth ~1Gbps</a:t>
            </a:r>
          </a:p>
          <a:p>
            <a:r>
              <a:rPr lang="en-US" dirty="0"/>
              <a:t>Packet size ~1500bytes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FA502BE6-933F-804A-988C-EA1D04EFE326}"/>
              </a:ext>
            </a:extLst>
          </p:cNvPr>
          <p:cNvSpPr txBox="1"/>
          <p:nvPr/>
        </p:nvSpPr>
        <p:spPr>
          <a:xfrm>
            <a:off x="171630" y="3530976"/>
            <a:ext cx="11896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Transmission delay</a:t>
            </a:r>
            <a:r>
              <a:rPr lang="en-US" dirty="0"/>
              <a:t>: (1500 bytes * 8 bits/byte)/(10^9 bits/sec) = 12 microsec = 0.012 </a:t>
            </a:r>
            <a:r>
              <a:rPr lang="en-US" dirty="0" err="1"/>
              <a:t>ms</a:t>
            </a:r>
            <a:endParaRPr lang="en-US" dirty="0"/>
          </a:p>
          <a:p>
            <a:r>
              <a:rPr lang="en-US" b="1" dirty="0"/>
              <a:t>Propagation delay (RTT): </a:t>
            </a:r>
            <a:r>
              <a:rPr lang="en-US" dirty="0"/>
              <a:t>60ms</a:t>
            </a:r>
          </a:p>
          <a:p>
            <a:r>
              <a:rPr lang="en-US" b="1" dirty="0"/>
              <a:t>Total Time to send one packet and get ack</a:t>
            </a:r>
            <a:r>
              <a:rPr lang="en-US" dirty="0"/>
              <a:t>: 0.012ms + 0.1ms = 60.012 </a:t>
            </a:r>
            <a:r>
              <a:rPr lang="en-US" dirty="0" err="1"/>
              <a:t>ms</a:t>
            </a:r>
            <a:endParaRPr lang="en-US" dirty="0"/>
          </a:p>
          <a:p>
            <a:endParaRPr lang="en-US" dirty="0"/>
          </a:p>
          <a:p>
            <a:r>
              <a:rPr lang="en-US" dirty="0"/>
              <a:t>Consider 1 GB file: 10^9 bytes / (1500 bytes) ~= 666667 packets</a:t>
            </a:r>
          </a:p>
          <a:p>
            <a:r>
              <a:rPr lang="en-US" dirty="0"/>
              <a:t>60.012 </a:t>
            </a:r>
            <a:r>
              <a:rPr lang="en-US" dirty="0" err="1"/>
              <a:t>ms</a:t>
            </a:r>
            <a:r>
              <a:rPr lang="en-US" dirty="0"/>
              <a:t> / packet * 666667 packets ~= 40008020 </a:t>
            </a:r>
            <a:r>
              <a:rPr lang="en-US" dirty="0" err="1"/>
              <a:t>ms</a:t>
            </a:r>
            <a:r>
              <a:rPr lang="en-US" dirty="0"/>
              <a:t> ~= </a:t>
            </a:r>
            <a:r>
              <a:rPr lang="en-US" b="1" dirty="0"/>
              <a:t>40,008 sec ~= 11 hours transfer time</a:t>
            </a:r>
          </a:p>
          <a:p>
            <a:r>
              <a:rPr lang="en-US" dirty="0"/>
              <a:t>(10^9 bytes * 8 bits/byte) / 40,008 sec ~= 199,960 bits/sec ~= </a:t>
            </a:r>
            <a:r>
              <a:rPr lang="en-US" b="1" dirty="0"/>
              <a:t>200 kbps transfer rate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CA26C5-5EF8-D64A-A7D8-EAC0574EFF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668" b="14850"/>
          <a:stretch/>
        </p:blipFill>
        <p:spPr>
          <a:xfrm>
            <a:off x="7469009" y="1092200"/>
            <a:ext cx="3950597" cy="249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0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00F0F-7AA9-1742-96E2-D74D8CF08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Stop-and-Wait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C6986-2222-0645-890A-27EA2F4D4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Simple</a:t>
            </a:r>
          </a:p>
          <a:p>
            <a:pPr lvl="1"/>
            <a:r>
              <a:rPr lang="en-US" dirty="0"/>
              <a:t>Requires minimal memory – sender just keeps last packet</a:t>
            </a:r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SLOW – only 1 packet can be sent per roundtrip time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349F9-0122-FA45-A920-DD9C32547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09/01/2021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C1498-BF28-FD45-AB89-2E313A68F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C3A38-C80E-6746-BBF8-ADD054131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703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1AE89-62F3-3246-B7AF-F116F61D2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A6104-31C3-544E-A06D-E4E35E118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How can we improve our protocol to get better performance?</a:t>
            </a:r>
          </a:p>
          <a:p>
            <a:pPr lvl="1"/>
            <a:r>
              <a:rPr lang="en-US" dirty="0">
                <a:solidFill>
                  <a:srgbClr val="FC0080"/>
                </a:solidFill>
              </a:rPr>
              <a:t>Pipelining</a:t>
            </a:r>
            <a:r>
              <a:rPr lang="en-US" dirty="0">
                <a:solidFill>
                  <a:srgbClr val="0713FF"/>
                </a:solidFill>
              </a:rPr>
              <a:t> – </a:t>
            </a:r>
            <a:r>
              <a:rPr lang="en-US" dirty="0"/>
              <a:t>instead of stopping and waiting after </a:t>
            </a:r>
            <a:r>
              <a:rPr lang="en-US" b="1" dirty="0"/>
              <a:t>every </a:t>
            </a:r>
            <a:r>
              <a:rPr lang="en-US" dirty="0"/>
              <a:t>packet, we can send </a:t>
            </a:r>
            <a:r>
              <a:rPr lang="en-US" b="1" dirty="0">
                <a:solidFill>
                  <a:srgbClr val="0713FF"/>
                </a:solidFill>
              </a:rPr>
              <a:t>multiple</a:t>
            </a:r>
            <a:r>
              <a:rPr lang="en-US" dirty="0"/>
              <a:t> packets to “fill the pipe” before waiting for acknowledgment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C65F5-F812-D444-8A49-4020EFD9D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09/01/2021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8DBCA-01E2-1E41-83B5-A43E7FBCE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98A5F-067D-634C-A628-CA4FA1AB1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23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5F435CA-7062-3441-A624-DA58D9B137ED}"/>
              </a:ext>
            </a:extLst>
          </p:cNvPr>
          <p:cNvGrpSpPr/>
          <p:nvPr/>
        </p:nvGrpSpPr>
        <p:grpSpPr>
          <a:xfrm>
            <a:off x="2244183" y="3418397"/>
            <a:ext cx="7703633" cy="2937954"/>
            <a:chOff x="1673403" y="3019025"/>
            <a:chExt cx="6359525" cy="2370138"/>
          </a:xfrm>
        </p:grpSpPr>
        <p:pic>
          <p:nvPicPr>
            <p:cNvPr id="8" name="Picture 5" descr="rdt_pipelined1">
              <a:extLst>
                <a:ext uri="{FF2B5EF4-FFF2-40B4-BE49-F238E27FC236}">
                  <a16:creationId xmlns:a16="http://schemas.microsoft.com/office/drawing/2014/main" id="{77E57E6C-F7A9-1A45-B241-D1B15ED97D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7403" y="3019025"/>
              <a:ext cx="6105525" cy="2370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" name="Group 44">
              <a:extLst>
                <a:ext uri="{FF2B5EF4-FFF2-40B4-BE49-F238E27FC236}">
                  <a16:creationId xmlns:a16="http://schemas.microsoft.com/office/drawing/2014/main" id="{C67576E9-CB83-794B-9ADB-F6F27B483C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73403" y="3696888"/>
              <a:ext cx="469900" cy="465137"/>
              <a:chOff x="881" y="2283"/>
              <a:chExt cx="296" cy="293"/>
            </a:xfrm>
          </p:grpSpPr>
          <p:sp>
            <p:nvSpPr>
              <p:cNvPr id="82" name="Rectangle 43">
                <a:extLst>
                  <a:ext uri="{FF2B5EF4-FFF2-40B4-BE49-F238E27FC236}">
                    <a16:creationId xmlns:a16="http://schemas.microsoft.com/office/drawing/2014/main" id="{FC17863E-05E1-D948-AC3F-B07D4077C3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6" y="2283"/>
                <a:ext cx="122" cy="2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83" name="Group 36">
                <a:extLst>
                  <a:ext uri="{FF2B5EF4-FFF2-40B4-BE49-F238E27FC236}">
                    <a16:creationId xmlns:a16="http://schemas.microsoft.com/office/drawing/2014/main" id="{0E10E806-F0C0-B647-BF2E-232C32F9A1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881" y="2283"/>
                <a:ext cx="296" cy="293"/>
                <a:chOff x="2839" y="3501"/>
                <a:chExt cx="755" cy="803"/>
              </a:xfrm>
            </p:grpSpPr>
            <p:pic>
              <p:nvPicPr>
                <p:cNvPr id="84" name="Picture 37" descr="desktop_computer_stylized_medium">
                  <a:extLst>
                    <a:ext uri="{FF2B5EF4-FFF2-40B4-BE49-F238E27FC236}">
                      <a16:creationId xmlns:a16="http://schemas.microsoft.com/office/drawing/2014/main" id="{A3AB2BC0-CE35-1346-BEF6-80A94DB975F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85" name="Freeform 38">
                  <a:extLst>
                    <a:ext uri="{FF2B5EF4-FFF2-40B4-BE49-F238E27FC236}">
                      <a16:creationId xmlns:a16="http://schemas.microsoft.com/office/drawing/2014/main" id="{5D0E5219-9D2A-634E-BEA4-C1E760DD0C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AB99145C-8051-C840-900F-AA4EFA306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3828" y="3709588"/>
              <a:ext cx="185737" cy="431800"/>
            </a:xfrm>
            <a:custGeom>
              <a:avLst/>
              <a:gdLst>
                <a:gd name="T0" fmla="*/ 2147483647 w 117"/>
                <a:gd name="T1" fmla="*/ 2147483647 h 272"/>
                <a:gd name="T2" fmla="*/ 2147483647 w 117"/>
                <a:gd name="T3" fmla="*/ 2147483647 h 272"/>
                <a:gd name="T4" fmla="*/ 2147483647 w 117"/>
                <a:gd name="T5" fmla="*/ 2147483647 h 272"/>
                <a:gd name="T6" fmla="*/ 0 w 117"/>
                <a:gd name="T7" fmla="*/ 2147483647 h 272"/>
                <a:gd name="T8" fmla="*/ 2147483647 w 117"/>
                <a:gd name="T9" fmla="*/ 2147483647 h 272"/>
                <a:gd name="T10" fmla="*/ 2147483647 w 117"/>
                <a:gd name="T11" fmla="*/ 2147483647 h 272"/>
                <a:gd name="T12" fmla="*/ 2147483647 w 117"/>
                <a:gd name="T13" fmla="*/ 0 h 272"/>
                <a:gd name="T14" fmla="*/ 2147483647 w 117"/>
                <a:gd name="T15" fmla="*/ 2147483647 h 2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7" h="272">
                  <a:moveTo>
                    <a:pt x="6" y="6"/>
                  </a:moveTo>
                  <a:lnTo>
                    <a:pt x="3" y="77"/>
                  </a:lnTo>
                  <a:lnTo>
                    <a:pt x="59" y="120"/>
                  </a:lnTo>
                  <a:lnTo>
                    <a:pt x="0" y="146"/>
                  </a:lnTo>
                  <a:lnTo>
                    <a:pt x="3" y="270"/>
                  </a:lnTo>
                  <a:lnTo>
                    <a:pt x="117" y="272"/>
                  </a:lnTo>
                  <a:lnTo>
                    <a:pt x="114" y="0"/>
                  </a:lnTo>
                  <a:lnTo>
                    <a:pt x="6" y="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" name="Group 50">
              <a:extLst>
                <a:ext uri="{FF2B5EF4-FFF2-40B4-BE49-F238E27FC236}">
                  <a16:creationId xmlns:a16="http://schemas.microsoft.com/office/drawing/2014/main" id="{A1228D13-BF24-0141-9262-13DEEBDE8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84903" y="3714350"/>
              <a:ext cx="469900" cy="465138"/>
              <a:chOff x="881" y="2283"/>
              <a:chExt cx="296" cy="293"/>
            </a:xfrm>
          </p:grpSpPr>
          <p:sp>
            <p:nvSpPr>
              <p:cNvPr id="78" name="Rectangle 51">
                <a:extLst>
                  <a:ext uri="{FF2B5EF4-FFF2-40B4-BE49-F238E27FC236}">
                    <a16:creationId xmlns:a16="http://schemas.microsoft.com/office/drawing/2014/main" id="{7C0C6E14-EAE6-B841-AF1A-2F140C2F4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6" y="2283"/>
                <a:ext cx="122" cy="2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79" name="Group 52">
                <a:extLst>
                  <a:ext uri="{FF2B5EF4-FFF2-40B4-BE49-F238E27FC236}">
                    <a16:creationId xmlns:a16="http://schemas.microsoft.com/office/drawing/2014/main" id="{AAD21E83-37A1-B64D-AF9E-9FED2D0AC0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881" y="2283"/>
                <a:ext cx="296" cy="293"/>
                <a:chOff x="2839" y="3501"/>
                <a:chExt cx="755" cy="803"/>
              </a:xfrm>
            </p:grpSpPr>
            <p:pic>
              <p:nvPicPr>
                <p:cNvPr id="80" name="Picture 53" descr="desktop_computer_stylized_medium">
                  <a:extLst>
                    <a:ext uri="{FF2B5EF4-FFF2-40B4-BE49-F238E27FC236}">
                      <a16:creationId xmlns:a16="http://schemas.microsoft.com/office/drawing/2014/main" id="{A4778214-F97C-B04D-B8E7-3839D738F71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81" name="Freeform 54">
                  <a:extLst>
                    <a:ext uri="{FF2B5EF4-FFF2-40B4-BE49-F238E27FC236}">
                      <a16:creationId xmlns:a16="http://schemas.microsoft.com/office/drawing/2014/main" id="{C8D2E0B1-BA8D-D841-A877-E7D68941C8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2" name="Group 55">
              <a:extLst>
                <a:ext uri="{FF2B5EF4-FFF2-40B4-BE49-F238E27FC236}">
                  <a16:creationId xmlns:a16="http://schemas.microsoft.com/office/drawing/2014/main" id="{3A811EF3-E32A-334F-9917-27F67FD507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3546" y="3633388"/>
              <a:ext cx="223838" cy="501650"/>
              <a:chOff x="4140" y="429"/>
              <a:chExt cx="1425" cy="2396"/>
            </a:xfrm>
          </p:grpSpPr>
          <p:sp>
            <p:nvSpPr>
              <p:cNvPr id="46" name="Freeform 56">
                <a:extLst>
                  <a:ext uri="{FF2B5EF4-FFF2-40B4-BE49-F238E27FC236}">
                    <a16:creationId xmlns:a16="http://schemas.microsoft.com/office/drawing/2014/main" id="{0E0294C4-73E5-BA44-B85F-5819F74495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7 w 354"/>
                  <a:gd name="T1" fmla="*/ 0 h 2742"/>
                  <a:gd name="T2" fmla="*/ 38 w 354"/>
                  <a:gd name="T3" fmla="*/ 55 h 2742"/>
                  <a:gd name="T4" fmla="*/ 37 w 354"/>
                  <a:gd name="T5" fmla="*/ 425 h 2742"/>
                  <a:gd name="T6" fmla="*/ 0 w 354"/>
                  <a:gd name="T7" fmla="*/ 445 h 2742"/>
                  <a:gd name="T8" fmla="*/ 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57B7264B-A405-9F4A-8998-1280F3A65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1" y="429"/>
                <a:ext cx="1041" cy="2282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8" name="Freeform 58">
                <a:extLst>
                  <a:ext uri="{FF2B5EF4-FFF2-40B4-BE49-F238E27FC236}">
                    <a16:creationId xmlns:a16="http://schemas.microsoft.com/office/drawing/2014/main" id="{881FB5F7-7D8D-9548-A7ED-9BE6A5E6FD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3 w 211"/>
                  <a:gd name="T3" fmla="*/ 36 h 2537"/>
                  <a:gd name="T4" fmla="*/ 2 w 211"/>
                  <a:gd name="T5" fmla="*/ 40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Freeform 59">
                <a:extLst>
                  <a:ext uri="{FF2B5EF4-FFF2-40B4-BE49-F238E27FC236}">
                    <a16:creationId xmlns:a16="http://schemas.microsoft.com/office/drawing/2014/main" id="{D1081CD6-C18E-4642-9E36-C31A02BDBB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1 h 226"/>
                  <a:gd name="T4" fmla="*/ 36 w 328"/>
                  <a:gd name="T5" fmla="*/ 38 h 226"/>
                  <a:gd name="T6" fmla="*/ 0 w 328"/>
                  <a:gd name="T7" fmla="*/ 1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60">
                <a:extLst>
                  <a:ext uri="{FF2B5EF4-FFF2-40B4-BE49-F238E27FC236}">
                    <a16:creationId xmlns:a16="http://schemas.microsoft.com/office/drawing/2014/main" id="{8A53BF6E-86D1-054E-A353-C5C441B3EA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1" y="694"/>
                <a:ext cx="596" cy="4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51" name="Group 61">
                <a:extLst>
                  <a:ext uri="{FF2B5EF4-FFF2-40B4-BE49-F238E27FC236}">
                    <a16:creationId xmlns:a16="http://schemas.microsoft.com/office/drawing/2014/main" id="{966740C5-49F3-B647-A2BA-179B3FFF974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76" name="AutoShape 62">
                  <a:extLst>
                    <a:ext uri="{FF2B5EF4-FFF2-40B4-BE49-F238E27FC236}">
                      <a16:creationId xmlns:a16="http://schemas.microsoft.com/office/drawing/2014/main" id="{861E509A-FB6A-E646-A6D5-1DC48E70A4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71"/>
                  <a:ext cx="731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77" name="AutoShape 63">
                  <a:extLst>
                    <a:ext uri="{FF2B5EF4-FFF2-40B4-BE49-F238E27FC236}">
                      <a16:creationId xmlns:a16="http://schemas.microsoft.com/office/drawing/2014/main" id="{A1FDAA94-A1A3-9F41-A3FE-5CF985B6AC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3" y="2586"/>
                  <a:ext cx="706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52" name="Rectangle 64">
                <a:extLst>
                  <a:ext uri="{FF2B5EF4-FFF2-40B4-BE49-F238E27FC236}">
                    <a16:creationId xmlns:a16="http://schemas.microsoft.com/office/drawing/2014/main" id="{3B59BA48-200A-484D-9074-2B1294B462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1" y="1020"/>
                <a:ext cx="596" cy="4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53" name="Group 65">
                <a:extLst>
                  <a:ext uri="{FF2B5EF4-FFF2-40B4-BE49-F238E27FC236}">
                    <a16:creationId xmlns:a16="http://schemas.microsoft.com/office/drawing/2014/main" id="{539261E3-AEFC-FF44-B97C-127EE325AE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74" name="AutoShape 66">
                  <a:extLst>
                    <a:ext uri="{FF2B5EF4-FFF2-40B4-BE49-F238E27FC236}">
                      <a16:creationId xmlns:a16="http://schemas.microsoft.com/office/drawing/2014/main" id="{23E74A25-E68A-5444-A7E9-3E720067C6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2"/>
                  <a:ext cx="731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75" name="AutoShape 67">
                  <a:extLst>
                    <a:ext uri="{FF2B5EF4-FFF2-40B4-BE49-F238E27FC236}">
                      <a16:creationId xmlns:a16="http://schemas.microsoft.com/office/drawing/2014/main" id="{1F7C4B97-3884-0847-AB34-DF8960ECD3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" y="2588"/>
                  <a:ext cx="706" cy="102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54" name="Rectangle 68">
                <a:extLst>
                  <a:ext uri="{FF2B5EF4-FFF2-40B4-BE49-F238E27FC236}">
                    <a16:creationId xmlns:a16="http://schemas.microsoft.com/office/drawing/2014/main" id="{9CE86D3A-4EFE-854A-9B4C-8D95AD1618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1" y="1362"/>
                <a:ext cx="596" cy="4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5" name="Rectangle 69">
                <a:extLst>
                  <a:ext uri="{FF2B5EF4-FFF2-40B4-BE49-F238E27FC236}">
                    <a16:creationId xmlns:a16="http://schemas.microsoft.com/office/drawing/2014/main" id="{FE3F7A25-76BD-544E-A8A4-F34E07806E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" y="1657"/>
                <a:ext cx="596" cy="4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56" name="Group 70">
                <a:extLst>
                  <a:ext uri="{FF2B5EF4-FFF2-40B4-BE49-F238E27FC236}">
                    <a16:creationId xmlns:a16="http://schemas.microsoft.com/office/drawing/2014/main" id="{DBE79D86-DE2B-8A4E-A020-DC1102B9B32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72" name="AutoShape 71">
                  <a:extLst>
                    <a:ext uri="{FF2B5EF4-FFF2-40B4-BE49-F238E27FC236}">
                      <a16:creationId xmlns:a16="http://schemas.microsoft.com/office/drawing/2014/main" id="{700BE86E-BBAD-CF47-8A6F-0A91210E04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18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73" name="AutoShape 72">
                  <a:extLst>
                    <a:ext uri="{FF2B5EF4-FFF2-40B4-BE49-F238E27FC236}">
                      <a16:creationId xmlns:a16="http://schemas.microsoft.com/office/drawing/2014/main" id="{91505B1C-4294-A040-ADF9-3608A54C73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2"/>
                  <a:ext cx="692" cy="112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57" name="Freeform 73">
                <a:extLst>
                  <a:ext uri="{FF2B5EF4-FFF2-40B4-BE49-F238E27FC236}">
                    <a16:creationId xmlns:a16="http://schemas.microsoft.com/office/drawing/2014/main" id="{CEA0FFC6-81A1-504A-A4B3-FA67011366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0 h 226"/>
                  <a:gd name="T4" fmla="*/ 36 w 328"/>
                  <a:gd name="T5" fmla="*/ 36 h 226"/>
                  <a:gd name="T6" fmla="*/ 0 w 328"/>
                  <a:gd name="T7" fmla="*/ 1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8" name="Group 74">
                <a:extLst>
                  <a:ext uri="{FF2B5EF4-FFF2-40B4-BE49-F238E27FC236}">
                    <a16:creationId xmlns:a16="http://schemas.microsoft.com/office/drawing/2014/main" id="{ECE3D1B3-8984-E846-9CF7-91FBBB8E48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70" name="AutoShape 75">
                  <a:extLst>
                    <a:ext uri="{FF2B5EF4-FFF2-40B4-BE49-F238E27FC236}">
                      <a16:creationId xmlns:a16="http://schemas.microsoft.com/office/drawing/2014/main" id="{642F05D5-DE82-BE47-BEA6-6C44519CDD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65"/>
                  <a:ext cx="730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71" name="AutoShape 76">
                  <a:extLst>
                    <a:ext uri="{FF2B5EF4-FFF2-40B4-BE49-F238E27FC236}">
                      <a16:creationId xmlns:a16="http://schemas.microsoft.com/office/drawing/2014/main" id="{51EA5C71-4EC1-274F-91A6-BC354AD72F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3" y="2580"/>
                  <a:ext cx="705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59" name="Rectangle 77">
                <a:extLst>
                  <a:ext uri="{FF2B5EF4-FFF2-40B4-BE49-F238E27FC236}">
                    <a16:creationId xmlns:a16="http://schemas.microsoft.com/office/drawing/2014/main" id="{254B15D6-8505-9F44-BBF2-B200F5FA74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2" y="429"/>
                <a:ext cx="71" cy="2290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0" name="Freeform 78">
                <a:extLst>
                  <a:ext uri="{FF2B5EF4-FFF2-40B4-BE49-F238E27FC236}">
                    <a16:creationId xmlns:a16="http://schemas.microsoft.com/office/drawing/2014/main" id="{FF10C37C-F0BB-934B-8A62-896E015BD3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32 w 296"/>
                  <a:gd name="T3" fmla="*/ 22 h 256"/>
                  <a:gd name="T4" fmla="*/ 32 w 296"/>
                  <a:gd name="T5" fmla="*/ 41 h 256"/>
                  <a:gd name="T6" fmla="*/ 0 w 296"/>
                  <a:gd name="T7" fmla="*/ 15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Freeform 79">
                <a:extLst>
                  <a:ext uri="{FF2B5EF4-FFF2-40B4-BE49-F238E27FC236}">
                    <a16:creationId xmlns:a16="http://schemas.microsoft.com/office/drawing/2014/main" id="{F83B1795-272C-BE4A-ADA8-71E08FC464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34 w 304"/>
                  <a:gd name="T3" fmla="*/ 27 h 288"/>
                  <a:gd name="T4" fmla="*/ 31 w 304"/>
                  <a:gd name="T5" fmla="*/ 48 h 288"/>
                  <a:gd name="T6" fmla="*/ 2 w 304"/>
                  <a:gd name="T7" fmla="*/ 2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Oval 80">
                <a:extLst>
                  <a:ext uri="{FF2B5EF4-FFF2-40B4-BE49-F238E27FC236}">
                    <a16:creationId xmlns:a16="http://schemas.microsoft.com/office/drawing/2014/main" id="{1F0F5B1A-6F6A-B34A-8C3B-B2D55F37FE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4" y="2613"/>
                <a:ext cx="51" cy="91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3" name="Freeform 81">
                <a:extLst>
                  <a:ext uri="{FF2B5EF4-FFF2-40B4-BE49-F238E27FC236}">
                    <a16:creationId xmlns:a16="http://schemas.microsoft.com/office/drawing/2014/main" id="{C14A2831-3022-D140-ACFA-1CE7D150E8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8 h 240"/>
                  <a:gd name="T2" fmla="*/ 2 w 306"/>
                  <a:gd name="T3" fmla="*/ 40 h 240"/>
                  <a:gd name="T4" fmla="*/ 34 w 306"/>
                  <a:gd name="T5" fmla="*/ 18 h 240"/>
                  <a:gd name="T6" fmla="*/ 32 w 306"/>
                  <a:gd name="T7" fmla="*/ 0 h 240"/>
                  <a:gd name="T8" fmla="*/ 0 w 306"/>
                  <a:gd name="T9" fmla="*/ 1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AutoShape 82">
                <a:extLst>
                  <a:ext uri="{FF2B5EF4-FFF2-40B4-BE49-F238E27FC236}">
                    <a16:creationId xmlns:a16="http://schemas.microsoft.com/office/drawing/2014/main" id="{21FCCF7A-4314-E04A-B30D-5CE5C6238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81"/>
                <a:ext cx="1203" cy="14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5" name="AutoShape 83">
                <a:extLst>
                  <a:ext uri="{FF2B5EF4-FFF2-40B4-BE49-F238E27FC236}">
                    <a16:creationId xmlns:a16="http://schemas.microsoft.com/office/drawing/2014/main" id="{507DB787-86CE-0541-9747-77B77AC816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1" y="2711"/>
                <a:ext cx="1061" cy="8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6" name="Oval 84">
                <a:extLst>
                  <a:ext uri="{FF2B5EF4-FFF2-40B4-BE49-F238E27FC236}">
                    <a16:creationId xmlns:a16="http://schemas.microsoft.com/office/drawing/2014/main" id="{D15A6216-831D-1849-A9A8-A5CF86B6E4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2" y="2385"/>
                <a:ext cx="152" cy="14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7" name="Oval 85">
                <a:extLst>
                  <a:ext uri="{FF2B5EF4-FFF2-40B4-BE49-F238E27FC236}">
                    <a16:creationId xmlns:a16="http://schemas.microsoft.com/office/drawing/2014/main" id="{3DD2B837-750B-5E40-B344-4DE8340259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4" y="2385"/>
                <a:ext cx="162" cy="14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68" name="Oval 86">
                <a:extLst>
                  <a:ext uri="{FF2B5EF4-FFF2-40B4-BE49-F238E27FC236}">
                    <a16:creationId xmlns:a16="http://schemas.microsoft.com/office/drawing/2014/main" id="{270FBA89-BCF9-2C4E-8B1A-A9700F1E7C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6" y="2378"/>
                <a:ext cx="152" cy="14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9" name="Rectangle 87">
                <a:extLst>
                  <a:ext uri="{FF2B5EF4-FFF2-40B4-BE49-F238E27FC236}">
                    <a16:creationId xmlns:a16="http://schemas.microsoft.com/office/drawing/2014/main" id="{1F394F49-BB02-344F-B0A6-6F6F0CB75F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0" y="1832"/>
                <a:ext cx="91" cy="766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13" name="Group 88">
              <a:extLst>
                <a:ext uri="{FF2B5EF4-FFF2-40B4-BE49-F238E27FC236}">
                  <a16:creationId xmlns:a16="http://schemas.microsoft.com/office/drawing/2014/main" id="{04BEBEA2-59C2-634D-91C3-2310A6E8B2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59865" y="3576238"/>
              <a:ext cx="223838" cy="501650"/>
              <a:chOff x="4140" y="429"/>
              <a:chExt cx="1425" cy="2396"/>
            </a:xfrm>
          </p:grpSpPr>
          <p:sp>
            <p:nvSpPr>
              <p:cNvPr id="14" name="Freeform 89">
                <a:extLst>
                  <a:ext uri="{FF2B5EF4-FFF2-40B4-BE49-F238E27FC236}">
                    <a16:creationId xmlns:a16="http://schemas.microsoft.com/office/drawing/2014/main" id="{7BA24F1C-E855-314A-8E2E-D8BE73DD67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7 w 354"/>
                  <a:gd name="T1" fmla="*/ 0 h 2742"/>
                  <a:gd name="T2" fmla="*/ 38 w 354"/>
                  <a:gd name="T3" fmla="*/ 55 h 2742"/>
                  <a:gd name="T4" fmla="*/ 37 w 354"/>
                  <a:gd name="T5" fmla="*/ 425 h 2742"/>
                  <a:gd name="T6" fmla="*/ 0 w 354"/>
                  <a:gd name="T7" fmla="*/ 445 h 2742"/>
                  <a:gd name="T8" fmla="*/ 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Rectangle 90">
                <a:extLst>
                  <a:ext uri="{FF2B5EF4-FFF2-40B4-BE49-F238E27FC236}">
                    <a16:creationId xmlns:a16="http://schemas.microsoft.com/office/drawing/2014/main" id="{9672B25E-D5E3-7D4D-8325-56F7028F52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1" y="429"/>
                <a:ext cx="1041" cy="2282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6" name="Freeform 91">
                <a:extLst>
                  <a:ext uri="{FF2B5EF4-FFF2-40B4-BE49-F238E27FC236}">
                    <a16:creationId xmlns:a16="http://schemas.microsoft.com/office/drawing/2014/main" id="{F46AFE0C-6516-864A-8BBF-687632F0EA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3 w 211"/>
                  <a:gd name="T3" fmla="*/ 36 h 2537"/>
                  <a:gd name="T4" fmla="*/ 2 w 211"/>
                  <a:gd name="T5" fmla="*/ 40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 92">
                <a:extLst>
                  <a:ext uri="{FF2B5EF4-FFF2-40B4-BE49-F238E27FC236}">
                    <a16:creationId xmlns:a16="http://schemas.microsoft.com/office/drawing/2014/main" id="{A3251E59-45BC-734B-8569-B64CC427C9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1 h 226"/>
                  <a:gd name="T4" fmla="*/ 36 w 328"/>
                  <a:gd name="T5" fmla="*/ 38 h 226"/>
                  <a:gd name="T6" fmla="*/ 0 w 328"/>
                  <a:gd name="T7" fmla="*/ 1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Rectangle 93">
                <a:extLst>
                  <a:ext uri="{FF2B5EF4-FFF2-40B4-BE49-F238E27FC236}">
                    <a16:creationId xmlns:a16="http://schemas.microsoft.com/office/drawing/2014/main" id="{D1C4983E-7920-2547-8D56-6F4285C32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1" y="694"/>
                <a:ext cx="596" cy="4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19" name="Group 94">
                <a:extLst>
                  <a:ext uri="{FF2B5EF4-FFF2-40B4-BE49-F238E27FC236}">
                    <a16:creationId xmlns:a16="http://schemas.microsoft.com/office/drawing/2014/main" id="{77D56152-48A1-7743-8F87-6315A748CA3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44" name="AutoShape 95">
                  <a:extLst>
                    <a:ext uri="{FF2B5EF4-FFF2-40B4-BE49-F238E27FC236}">
                      <a16:creationId xmlns:a16="http://schemas.microsoft.com/office/drawing/2014/main" id="{281239AC-7367-0B4F-95F9-E9C7B4B553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71"/>
                  <a:ext cx="731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5" name="AutoShape 96">
                  <a:extLst>
                    <a:ext uri="{FF2B5EF4-FFF2-40B4-BE49-F238E27FC236}">
                      <a16:creationId xmlns:a16="http://schemas.microsoft.com/office/drawing/2014/main" id="{BB55622F-41CC-B04A-B3CF-88F50FCF1B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3" y="2586"/>
                  <a:ext cx="706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0" name="Rectangle 97">
                <a:extLst>
                  <a:ext uri="{FF2B5EF4-FFF2-40B4-BE49-F238E27FC236}">
                    <a16:creationId xmlns:a16="http://schemas.microsoft.com/office/drawing/2014/main" id="{C87868B8-6542-3943-B0A8-9BD04CBF75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1" y="1020"/>
                <a:ext cx="596" cy="4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21" name="Group 98">
                <a:extLst>
                  <a:ext uri="{FF2B5EF4-FFF2-40B4-BE49-F238E27FC236}">
                    <a16:creationId xmlns:a16="http://schemas.microsoft.com/office/drawing/2014/main" id="{D9A87CC1-CBDB-E643-8084-D4B0C46779A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42" name="AutoShape 99">
                  <a:extLst>
                    <a:ext uri="{FF2B5EF4-FFF2-40B4-BE49-F238E27FC236}">
                      <a16:creationId xmlns:a16="http://schemas.microsoft.com/office/drawing/2014/main" id="{E6102CBC-680E-1F45-A83D-37E263898F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2"/>
                  <a:ext cx="731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3" name="AutoShape 100">
                  <a:extLst>
                    <a:ext uri="{FF2B5EF4-FFF2-40B4-BE49-F238E27FC236}">
                      <a16:creationId xmlns:a16="http://schemas.microsoft.com/office/drawing/2014/main" id="{DFE78650-89B8-8D4E-A4F3-D4EA61770C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" y="2588"/>
                  <a:ext cx="706" cy="102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2" name="Rectangle 101">
                <a:extLst>
                  <a:ext uri="{FF2B5EF4-FFF2-40B4-BE49-F238E27FC236}">
                    <a16:creationId xmlns:a16="http://schemas.microsoft.com/office/drawing/2014/main" id="{96FDCE30-3B36-3244-9C7C-B4533EBB5C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1" y="1362"/>
                <a:ext cx="596" cy="4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" name="Rectangle 102">
                <a:extLst>
                  <a:ext uri="{FF2B5EF4-FFF2-40B4-BE49-F238E27FC236}">
                    <a16:creationId xmlns:a16="http://schemas.microsoft.com/office/drawing/2014/main" id="{4F4A67F5-88A0-034A-AA74-D93F7A3363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" y="1657"/>
                <a:ext cx="596" cy="4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24" name="Group 103">
                <a:extLst>
                  <a:ext uri="{FF2B5EF4-FFF2-40B4-BE49-F238E27FC236}">
                    <a16:creationId xmlns:a16="http://schemas.microsoft.com/office/drawing/2014/main" id="{EE8E21E4-CD0A-7D48-B499-355C2AEC0A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40" name="AutoShape 104">
                  <a:extLst>
                    <a:ext uri="{FF2B5EF4-FFF2-40B4-BE49-F238E27FC236}">
                      <a16:creationId xmlns:a16="http://schemas.microsoft.com/office/drawing/2014/main" id="{E599AD35-F67E-4D41-92AC-10A2156421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18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1" name="AutoShape 105">
                  <a:extLst>
                    <a:ext uri="{FF2B5EF4-FFF2-40B4-BE49-F238E27FC236}">
                      <a16:creationId xmlns:a16="http://schemas.microsoft.com/office/drawing/2014/main" id="{A5DF9E93-B4C4-604C-A521-48D148C4F0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2"/>
                  <a:ext cx="692" cy="112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5" name="Freeform 106">
                <a:extLst>
                  <a:ext uri="{FF2B5EF4-FFF2-40B4-BE49-F238E27FC236}">
                    <a16:creationId xmlns:a16="http://schemas.microsoft.com/office/drawing/2014/main" id="{E626EB90-E1E0-0C4B-8A9C-42A3228B60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0 h 226"/>
                  <a:gd name="T4" fmla="*/ 36 w 328"/>
                  <a:gd name="T5" fmla="*/ 36 h 226"/>
                  <a:gd name="T6" fmla="*/ 0 w 328"/>
                  <a:gd name="T7" fmla="*/ 1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6" name="Group 107">
                <a:extLst>
                  <a:ext uri="{FF2B5EF4-FFF2-40B4-BE49-F238E27FC236}">
                    <a16:creationId xmlns:a16="http://schemas.microsoft.com/office/drawing/2014/main" id="{90969503-0785-744D-AF3F-65A0F97CB07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8" name="AutoShape 108">
                  <a:extLst>
                    <a:ext uri="{FF2B5EF4-FFF2-40B4-BE49-F238E27FC236}">
                      <a16:creationId xmlns:a16="http://schemas.microsoft.com/office/drawing/2014/main" id="{D957C844-D2E7-4549-9DA2-0EE6497A56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65"/>
                  <a:ext cx="730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" name="AutoShape 109">
                  <a:extLst>
                    <a:ext uri="{FF2B5EF4-FFF2-40B4-BE49-F238E27FC236}">
                      <a16:creationId xmlns:a16="http://schemas.microsoft.com/office/drawing/2014/main" id="{95C3537D-F07E-584D-8DB3-E59C6958B5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3" y="2580"/>
                  <a:ext cx="705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7" name="Rectangle 110">
                <a:extLst>
                  <a:ext uri="{FF2B5EF4-FFF2-40B4-BE49-F238E27FC236}">
                    <a16:creationId xmlns:a16="http://schemas.microsoft.com/office/drawing/2014/main" id="{D8A35536-9669-5045-8299-E375A3EA21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2" y="429"/>
                <a:ext cx="71" cy="2290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8" name="Freeform 111">
                <a:extLst>
                  <a:ext uri="{FF2B5EF4-FFF2-40B4-BE49-F238E27FC236}">
                    <a16:creationId xmlns:a16="http://schemas.microsoft.com/office/drawing/2014/main" id="{402270E3-16D9-3643-AB65-4FDF8AB63D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32 w 296"/>
                  <a:gd name="T3" fmla="*/ 22 h 256"/>
                  <a:gd name="T4" fmla="*/ 32 w 296"/>
                  <a:gd name="T5" fmla="*/ 41 h 256"/>
                  <a:gd name="T6" fmla="*/ 0 w 296"/>
                  <a:gd name="T7" fmla="*/ 15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Freeform 112">
                <a:extLst>
                  <a:ext uri="{FF2B5EF4-FFF2-40B4-BE49-F238E27FC236}">
                    <a16:creationId xmlns:a16="http://schemas.microsoft.com/office/drawing/2014/main" id="{383AD741-4577-8E4E-8EB9-26F447F4F5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34 w 304"/>
                  <a:gd name="T3" fmla="*/ 27 h 288"/>
                  <a:gd name="T4" fmla="*/ 31 w 304"/>
                  <a:gd name="T5" fmla="*/ 48 h 288"/>
                  <a:gd name="T6" fmla="*/ 2 w 304"/>
                  <a:gd name="T7" fmla="*/ 2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Oval 113">
                <a:extLst>
                  <a:ext uri="{FF2B5EF4-FFF2-40B4-BE49-F238E27FC236}">
                    <a16:creationId xmlns:a16="http://schemas.microsoft.com/office/drawing/2014/main" id="{435F58E0-96B3-8D4A-9213-EE71D5F9AE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4" y="2613"/>
                <a:ext cx="51" cy="91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1" name="Freeform 114">
                <a:extLst>
                  <a:ext uri="{FF2B5EF4-FFF2-40B4-BE49-F238E27FC236}">
                    <a16:creationId xmlns:a16="http://schemas.microsoft.com/office/drawing/2014/main" id="{00305763-1AE7-3340-897F-1E034D357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8 h 240"/>
                  <a:gd name="T2" fmla="*/ 2 w 306"/>
                  <a:gd name="T3" fmla="*/ 40 h 240"/>
                  <a:gd name="T4" fmla="*/ 34 w 306"/>
                  <a:gd name="T5" fmla="*/ 18 h 240"/>
                  <a:gd name="T6" fmla="*/ 32 w 306"/>
                  <a:gd name="T7" fmla="*/ 0 h 240"/>
                  <a:gd name="T8" fmla="*/ 0 w 306"/>
                  <a:gd name="T9" fmla="*/ 1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AutoShape 115">
                <a:extLst>
                  <a:ext uri="{FF2B5EF4-FFF2-40B4-BE49-F238E27FC236}">
                    <a16:creationId xmlns:a16="http://schemas.microsoft.com/office/drawing/2014/main" id="{08AD24CA-8783-F14F-8352-9FA21325A5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81"/>
                <a:ext cx="1203" cy="14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3" name="AutoShape 116">
                <a:extLst>
                  <a:ext uri="{FF2B5EF4-FFF2-40B4-BE49-F238E27FC236}">
                    <a16:creationId xmlns:a16="http://schemas.microsoft.com/office/drawing/2014/main" id="{2F747BD3-F5EC-844F-B172-1C6990BAF3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1" y="2711"/>
                <a:ext cx="1061" cy="8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4" name="Oval 117">
                <a:extLst>
                  <a:ext uri="{FF2B5EF4-FFF2-40B4-BE49-F238E27FC236}">
                    <a16:creationId xmlns:a16="http://schemas.microsoft.com/office/drawing/2014/main" id="{CADF4CE6-490A-9146-B5A7-00A6341C80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2" y="2385"/>
                <a:ext cx="152" cy="14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5" name="Oval 118">
                <a:extLst>
                  <a:ext uri="{FF2B5EF4-FFF2-40B4-BE49-F238E27FC236}">
                    <a16:creationId xmlns:a16="http://schemas.microsoft.com/office/drawing/2014/main" id="{E9BBB546-0B4F-364C-87EA-4A9A1375F6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4" y="2385"/>
                <a:ext cx="162" cy="14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36" name="Oval 119">
                <a:extLst>
                  <a:ext uri="{FF2B5EF4-FFF2-40B4-BE49-F238E27FC236}">
                    <a16:creationId xmlns:a16="http://schemas.microsoft.com/office/drawing/2014/main" id="{57D498BC-EE8F-F64C-9756-8A69DDB0A5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6" y="2378"/>
                <a:ext cx="152" cy="14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7" name="Rectangle 120">
                <a:extLst>
                  <a:ext uri="{FF2B5EF4-FFF2-40B4-BE49-F238E27FC236}">
                    <a16:creationId xmlns:a16="http://schemas.microsoft.com/office/drawing/2014/main" id="{D572B9F6-EC1E-B24A-9066-6AE2520005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0" y="1832"/>
                <a:ext cx="91" cy="766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5020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53CC-23B9-1A46-8964-A07308FFD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Pipelined Reliable Data Transfer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6028F-6A6D-5B46-A2D1-A4519987A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6201"/>
            <a:ext cx="10972800" cy="305954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Instead of only 1 unacknowledged packet, sender can have </a:t>
            </a:r>
            <a:r>
              <a:rPr lang="en-US" b="1" dirty="0">
                <a:solidFill>
                  <a:srgbClr val="0713FF"/>
                </a:solidFill>
              </a:rPr>
              <a:t>up to N unacknowledged packets </a:t>
            </a:r>
            <a:r>
              <a:rPr lang="en-US" dirty="0"/>
              <a:t>at a time</a:t>
            </a:r>
          </a:p>
          <a:p>
            <a:pPr lvl="1"/>
            <a:r>
              <a:rPr lang="en-US" dirty="0"/>
              <a:t>N packets “in-flight”</a:t>
            </a:r>
          </a:p>
          <a:p>
            <a:r>
              <a:rPr lang="en-US" dirty="0"/>
              <a:t>Sender needs to </a:t>
            </a:r>
            <a:r>
              <a:rPr lang="en-US" b="1" dirty="0">
                <a:solidFill>
                  <a:srgbClr val="0713FF"/>
                </a:solidFill>
              </a:rPr>
              <a:t>buffer</a:t>
            </a:r>
            <a:r>
              <a:rPr lang="en-US" dirty="0"/>
              <a:t> sent but not-yet-acknowledged packets so they can be retransmitted as needed</a:t>
            </a:r>
          </a:p>
          <a:p>
            <a:r>
              <a:rPr lang="en-US" dirty="0"/>
              <a:t>Sender buffer typically operates as a “</a:t>
            </a:r>
            <a:r>
              <a:rPr lang="en-US" b="1" dirty="0">
                <a:solidFill>
                  <a:srgbClr val="0713FF"/>
                </a:solidFill>
              </a:rPr>
              <a:t>sliding window</a:t>
            </a:r>
            <a:r>
              <a:rPr lang="en-US" dirty="0"/>
              <a:t>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CED49-F409-1D4A-B7DC-228FBDCEA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09/01/2021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F0573-AB1C-1642-81F1-BACC6DD39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4DF0D-DCB0-274C-9863-1E94A669F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24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45978F-23DC-1647-A845-F5AD0A054452}"/>
              </a:ext>
            </a:extLst>
          </p:cNvPr>
          <p:cNvSpPr/>
          <p:nvPr/>
        </p:nvSpPr>
        <p:spPr bwMode="auto">
          <a:xfrm>
            <a:off x="2593569" y="5241169"/>
            <a:ext cx="152400" cy="381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C3A119-F116-5548-9A74-249017285B1D}"/>
              </a:ext>
            </a:extLst>
          </p:cNvPr>
          <p:cNvSpPr/>
          <p:nvPr/>
        </p:nvSpPr>
        <p:spPr bwMode="auto">
          <a:xfrm>
            <a:off x="2822169" y="5241169"/>
            <a:ext cx="152400" cy="381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133FCC-CB84-094C-96F8-8AFEEDC84CAD}"/>
              </a:ext>
            </a:extLst>
          </p:cNvPr>
          <p:cNvSpPr/>
          <p:nvPr/>
        </p:nvSpPr>
        <p:spPr bwMode="auto">
          <a:xfrm>
            <a:off x="3050769" y="5241169"/>
            <a:ext cx="152400" cy="381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F30C61-2156-FA44-B569-A9A9B5D1C424}"/>
              </a:ext>
            </a:extLst>
          </p:cNvPr>
          <p:cNvSpPr/>
          <p:nvPr/>
        </p:nvSpPr>
        <p:spPr bwMode="auto">
          <a:xfrm>
            <a:off x="3279369" y="5241169"/>
            <a:ext cx="152400" cy="381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E47265-E011-7548-8C2B-6CEA043C3A34}"/>
              </a:ext>
            </a:extLst>
          </p:cNvPr>
          <p:cNvSpPr/>
          <p:nvPr/>
        </p:nvSpPr>
        <p:spPr bwMode="auto">
          <a:xfrm>
            <a:off x="3507969" y="5241169"/>
            <a:ext cx="1524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C445A7-7FB9-F34A-9079-8E3C61682774}"/>
              </a:ext>
            </a:extLst>
          </p:cNvPr>
          <p:cNvSpPr/>
          <p:nvPr/>
        </p:nvSpPr>
        <p:spPr bwMode="auto">
          <a:xfrm>
            <a:off x="3736569" y="5241169"/>
            <a:ext cx="1524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21D913-BD2E-CF45-ACAC-B7F5521D3F2B}"/>
              </a:ext>
            </a:extLst>
          </p:cNvPr>
          <p:cNvSpPr/>
          <p:nvPr/>
        </p:nvSpPr>
        <p:spPr bwMode="auto">
          <a:xfrm>
            <a:off x="3965169" y="5241169"/>
            <a:ext cx="1524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FFF13C-B398-5847-A590-0A51771363F5}"/>
              </a:ext>
            </a:extLst>
          </p:cNvPr>
          <p:cNvSpPr/>
          <p:nvPr/>
        </p:nvSpPr>
        <p:spPr bwMode="auto">
          <a:xfrm>
            <a:off x="4193769" y="5241169"/>
            <a:ext cx="1524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903618-8276-C046-A3D7-1982B785A943}"/>
              </a:ext>
            </a:extLst>
          </p:cNvPr>
          <p:cNvSpPr/>
          <p:nvPr/>
        </p:nvSpPr>
        <p:spPr bwMode="auto">
          <a:xfrm>
            <a:off x="4422369" y="5241169"/>
            <a:ext cx="1524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74573E-C600-2943-AF64-29511C7E9814}"/>
              </a:ext>
            </a:extLst>
          </p:cNvPr>
          <p:cNvSpPr/>
          <p:nvPr/>
        </p:nvSpPr>
        <p:spPr bwMode="auto">
          <a:xfrm>
            <a:off x="4650969" y="5241169"/>
            <a:ext cx="1524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6CB3D-7D88-F24B-9DEA-2E7524ADB37B}"/>
              </a:ext>
            </a:extLst>
          </p:cNvPr>
          <p:cNvSpPr/>
          <p:nvPr/>
        </p:nvSpPr>
        <p:spPr bwMode="auto">
          <a:xfrm>
            <a:off x="4879569" y="5241169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5596C6-F243-8248-BBF3-BEF71B2BE31C}"/>
              </a:ext>
            </a:extLst>
          </p:cNvPr>
          <p:cNvSpPr/>
          <p:nvPr/>
        </p:nvSpPr>
        <p:spPr bwMode="auto">
          <a:xfrm>
            <a:off x="5108169" y="5241169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4DF0BBB-6058-E042-92F9-B0302853AF22}"/>
              </a:ext>
            </a:extLst>
          </p:cNvPr>
          <p:cNvSpPr/>
          <p:nvPr/>
        </p:nvSpPr>
        <p:spPr bwMode="auto">
          <a:xfrm>
            <a:off x="5336769" y="5241169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749ED60-C8A8-834F-AF02-32918C4C59B0}"/>
              </a:ext>
            </a:extLst>
          </p:cNvPr>
          <p:cNvSpPr/>
          <p:nvPr/>
        </p:nvSpPr>
        <p:spPr bwMode="auto">
          <a:xfrm>
            <a:off x="5565369" y="5241169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6A9FCA-6D31-9649-A04B-BF64BBE0B6C6}"/>
              </a:ext>
            </a:extLst>
          </p:cNvPr>
          <p:cNvSpPr/>
          <p:nvPr/>
        </p:nvSpPr>
        <p:spPr bwMode="auto">
          <a:xfrm>
            <a:off x="5793969" y="5241169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0F2EE8D-6FFE-3041-A682-35F4978FB5E8}"/>
              </a:ext>
            </a:extLst>
          </p:cNvPr>
          <p:cNvSpPr/>
          <p:nvPr/>
        </p:nvSpPr>
        <p:spPr bwMode="auto">
          <a:xfrm>
            <a:off x="6022569" y="5241169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9740CE-66A1-1A48-A8B4-D3A86E16149D}"/>
              </a:ext>
            </a:extLst>
          </p:cNvPr>
          <p:cNvSpPr/>
          <p:nvPr/>
        </p:nvSpPr>
        <p:spPr bwMode="auto">
          <a:xfrm>
            <a:off x="6251169" y="5241169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41D96D-1EA0-7144-89E2-B3D5855202B7}"/>
              </a:ext>
            </a:extLst>
          </p:cNvPr>
          <p:cNvSpPr/>
          <p:nvPr/>
        </p:nvSpPr>
        <p:spPr bwMode="auto">
          <a:xfrm>
            <a:off x="6479769" y="5241169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AD65EC3A-01EB-9D45-9216-3C92416C6EC5}"/>
              </a:ext>
            </a:extLst>
          </p:cNvPr>
          <p:cNvSpPr/>
          <p:nvPr/>
        </p:nvSpPr>
        <p:spPr bwMode="auto">
          <a:xfrm rot="5400000">
            <a:off x="4231869" y="3983869"/>
            <a:ext cx="533400" cy="198120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772C81-259A-3A45-BA4C-46E8A3369DCB}"/>
              </a:ext>
            </a:extLst>
          </p:cNvPr>
          <p:cNvSpPr txBox="1"/>
          <p:nvPr/>
        </p:nvSpPr>
        <p:spPr>
          <a:xfrm>
            <a:off x="4346169" y="4307659"/>
            <a:ext cx="383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F2C64CE-98AC-EB46-83B3-1FB10A360B5D}"/>
              </a:ext>
            </a:extLst>
          </p:cNvPr>
          <p:cNvSpPr/>
          <p:nvPr/>
        </p:nvSpPr>
        <p:spPr bwMode="auto">
          <a:xfrm>
            <a:off x="7517990" y="4585845"/>
            <a:ext cx="152400" cy="381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C6051D-2961-C348-95B0-307650120BC9}"/>
              </a:ext>
            </a:extLst>
          </p:cNvPr>
          <p:cNvSpPr txBox="1"/>
          <p:nvPr/>
        </p:nvSpPr>
        <p:spPr>
          <a:xfrm>
            <a:off x="2641046" y="4301643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E4FEEBE-8FB4-B248-B866-A7E9F06393CD}"/>
              </a:ext>
            </a:extLst>
          </p:cNvPr>
          <p:cNvCxnSpPr>
            <a:cxnSpLocks/>
          </p:cNvCxnSpPr>
          <p:nvPr/>
        </p:nvCxnSpPr>
        <p:spPr bwMode="auto">
          <a:xfrm>
            <a:off x="3096842" y="4763308"/>
            <a:ext cx="482843" cy="47786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4CF8F02-DDC2-C14C-A99C-86F0D8E6B3FD}"/>
              </a:ext>
            </a:extLst>
          </p:cNvPr>
          <p:cNvSpPr txBox="1"/>
          <p:nvPr/>
        </p:nvSpPr>
        <p:spPr>
          <a:xfrm>
            <a:off x="7710055" y="4566735"/>
            <a:ext cx="1600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latin typeface="+mn-lt"/>
              </a:rPr>
              <a:t>Sent and </a:t>
            </a:r>
            <a:r>
              <a:rPr lang="en-US" sz="1800" b="0" dirty="0" err="1">
                <a:latin typeface="+mn-lt"/>
              </a:rPr>
              <a:t>ACK’d</a:t>
            </a:r>
            <a:endParaRPr lang="en-US" sz="1800" b="0" dirty="0">
              <a:latin typeface="+mn-l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DF1184-D79B-5642-9199-CB485FD0219A}"/>
              </a:ext>
            </a:extLst>
          </p:cNvPr>
          <p:cNvSpPr/>
          <p:nvPr/>
        </p:nvSpPr>
        <p:spPr bwMode="auto">
          <a:xfrm>
            <a:off x="7517990" y="5062155"/>
            <a:ext cx="1524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2C4AF6-27C7-0B48-975C-F4BDA2881EAD}"/>
              </a:ext>
            </a:extLst>
          </p:cNvPr>
          <p:cNvSpPr txBox="1"/>
          <p:nvPr/>
        </p:nvSpPr>
        <p:spPr>
          <a:xfrm>
            <a:off x="7723539" y="5043045"/>
            <a:ext cx="2135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latin typeface="+mn-lt"/>
              </a:rPr>
              <a:t>Sent but not </a:t>
            </a:r>
            <a:r>
              <a:rPr lang="en-US" sz="1800" b="0" dirty="0" err="1">
                <a:latin typeface="+mn-lt"/>
              </a:rPr>
              <a:t>ACK’d</a:t>
            </a:r>
            <a:endParaRPr lang="en-US" sz="1800" b="0" dirty="0">
              <a:latin typeface="+mn-l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B6BB3A2-7F59-514A-A2EB-BDD8F7846642}"/>
              </a:ext>
            </a:extLst>
          </p:cNvPr>
          <p:cNvSpPr/>
          <p:nvPr/>
        </p:nvSpPr>
        <p:spPr bwMode="auto">
          <a:xfrm>
            <a:off x="7534566" y="5576445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219D44-3E7A-654C-9C2C-3E37AB2FAD14}"/>
              </a:ext>
            </a:extLst>
          </p:cNvPr>
          <p:cNvSpPr txBox="1"/>
          <p:nvPr/>
        </p:nvSpPr>
        <p:spPr>
          <a:xfrm>
            <a:off x="7721760" y="5588113"/>
            <a:ext cx="1332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latin typeface="+mn-lt"/>
              </a:rPr>
              <a:t>Not yet sent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53E152-CF94-6A48-8108-210D68E4FCEF}"/>
              </a:ext>
            </a:extLst>
          </p:cNvPr>
          <p:cNvSpPr txBox="1"/>
          <p:nvPr/>
        </p:nvSpPr>
        <p:spPr>
          <a:xfrm>
            <a:off x="2462964" y="5622169"/>
            <a:ext cx="2645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1" dirty="0">
                <a:latin typeface="+mn-lt"/>
              </a:rPr>
              <a:t>sequence number </a:t>
            </a:r>
            <a:r>
              <a:rPr lang="en-US" sz="1600" b="0" i="1" dirty="0">
                <a:latin typeface="+mn-lt"/>
                <a:sym typeface="Wingdings"/>
              </a:rPr>
              <a:t></a:t>
            </a:r>
            <a:endParaRPr lang="en-US" sz="1600" b="0" i="1" dirty="0">
              <a:latin typeface="+mn-l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5BEF566-D255-244B-A0B7-B79103C3742A}"/>
              </a:ext>
            </a:extLst>
          </p:cNvPr>
          <p:cNvSpPr txBox="1"/>
          <p:nvPr/>
        </p:nvSpPr>
        <p:spPr>
          <a:xfrm>
            <a:off x="4403308" y="5897763"/>
            <a:ext cx="1322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next_seq</a:t>
            </a:r>
            <a:endParaRPr lang="en-US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EB9D6FF-3A40-A149-A6BE-2E6FF7000DE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944385" y="5673326"/>
            <a:ext cx="11384" cy="329863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78043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53CC-23B9-1A46-8964-A07308FFD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6028F-6A6D-5B46-A2D1-A4519987A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6201"/>
            <a:ext cx="10972800" cy="156948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Sender buffer typically operates as a “</a:t>
            </a:r>
            <a:r>
              <a:rPr lang="en-US" b="1" dirty="0">
                <a:solidFill>
                  <a:srgbClr val="0713FF"/>
                </a:solidFill>
              </a:rPr>
              <a:t>sliding window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base is the sequence number of the start of window (last </a:t>
            </a:r>
            <a:r>
              <a:rPr lang="en-US" dirty="0" err="1"/>
              <a:t>ACK’d</a:t>
            </a:r>
            <a:r>
              <a:rPr lang="en-US" dirty="0"/>
              <a:t> packet + 1)</a:t>
            </a:r>
          </a:p>
          <a:p>
            <a:pPr lvl="1"/>
            <a:r>
              <a:rPr lang="en-US" dirty="0" err="1"/>
              <a:t>next_seq</a:t>
            </a:r>
            <a:r>
              <a:rPr lang="en-US" dirty="0"/>
              <a:t> is the sequence number that will be used for the next packet to send</a:t>
            </a:r>
          </a:p>
          <a:p>
            <a:pPr marL="457188" lvl="1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CED49-F409-1D4A-B7DC-228FBDCEA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09/01/2021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F0573-AB1C-1642-81F1-BACC6DD39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4DF0D-DCB0-274C-9863-1E94A669F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25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45978F-23DC-1647-A845-F5AD0A054452}"/>
              </a:ext>
            </a:extLst>
          </p:cNvPr>
          <p:cNvSpPr/>
          <p:nvPr/>
        </p:nvSpPr>
        <p:spPr bwMode="auto">
          <a:xfrm>
            <a:off x="2593569" y="4193770"/>
            <a:ext cx="152400" cy="381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C3A119-F116-5548-9A74-249017285B1D}"/>
              </a:ext>
            </a:extLst>
          </p:cNvPr>
          <p:cNvSpPr/>
          <p:nvPr/>
        </p:nvSpPr>
        <p:spPr bwMode="auto">
          <a:xfrm>
            <a:off x="2822169" y="4193770"/>
            <a:ext cx="152400" cy="381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133FCC-CB84-094C-96F8-8AFEEDC84CAD}"/>
              </a:ext>
            </a:extLst>
          </p:cNvPr>
          <p:cNvSpPr/>
          <p:nvPr/>
        </p:nvSpPr>
        <p:spPr bwMode="auto">
          <a:xfrm>
            <a:off x="3050769" y="4193770"/>
            <a:ext cx="152400" cy="381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F30C61-2156-FA44-B569-A9A9B5D1C424}"/>
              </a:ext>
            </a:extLst>
          </p:cNvPr>
          <p:cNvSpPr/>
          <p:nvPr/>
        </p:nvSpPr>
        <p:spPr bwMode="auto">
          <a:xfrm>
            <a:off x="3279369" y="4193770"/>
            <a:ext cx="152400" cy="381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E47265-E011-7548-8C2B-6CEA043C3A34}"/>
              </a:ext>
            </a:extLst>
          </p:cNvPr>
          <p:cNvSpPr/>
          <p:nvPr/>
        </p:nvSpPr>
        <p:spPr bwMode="auto">
          <a:xfrm>
            <a:off x="3507969" y="4193770"/>
            <a:ext cx="1524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C445A7-7FB9-F34A-9079-8E3C61682774}"/>
              </a:ext>
            </a:extLst>
          </p:cNvPr>
          <p:cNvSpPr/>
          <p:nvPr/>
        </p:nvSpPr>
        <p:spPr bwMode="auto">
          <a:xfrm>
            <a:off x="3736569" y="4193770"/>
            <a:ext cx="1524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21D913-BD2E-CF45-ACAC-B7F5521D3F2B}"/>
              </a:ext>
            </a:extLst>
          </p:cNvPr>
          <p:cNvSpPr/>
          <p:nvPr/>
        </p:nvSpPr>
        <p:spPr bwMode="auto">
          <a:xfrm>
            <a:off x="3965169" y="4193770"/>
            <a:ext cx="1524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FFF13C-B398-5847-A590-0A51771363F5}"/>
              </a:ext>
            </a:extLst>
          </p:cNvPr>
          <p:cNvSpPr/>
          <p:nvPr/>
        </p:nvSpPr>
        <p:spPr bwMode="auto">
          <a:xfrm>
            <a:off x="4193769" y="4193770"/>
            <a:ext cx="1524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903618-8276-C046-A3D7-1982B785A943}"/>
              </a:ext>
            </a:extLst>
          </p:cNvPr>
          <p:cNvSpPr/>
          <p:nvPr/>
        </p:nvSpPr>
        <p:spPr bwMode="auto">
          <a:xfrm>
            <a:off x="4422369" y="4193770"/>
            <a:ext cx="1524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74573E-C600-2943-AF64-29511C7E9814}"/>
              </a:ext>
            </a:extLst>
          </p:cNvPr>
          <p:cNvSpPr/>
          <p:nvPr/>
        </p:nvSpPr>
        <p:spPr bwMode="auto">
          <a:xfrm>
            <a:off x="4650969" y="4193770"/>
            <a:ext cx="1524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6CB3D-7D88-F24B-9DEA-2E7524ADB37B}"/>
              </a:ext>
            </a:extLst>
          </p:cNvPr>
          <p:cNvSpPr/>
          <p:nvPr/>
        </p:nvSpPr>
        <p:spPr bwMode="auto">
          <a:xfrm>
            <a:off x="4879569" y="4193770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5596C6-F243-8248-BBF3-BEF71B2BE31C}"/>
              </a:ext>
            </a:extLst>
          </p:cNvPr>
          <p:cNvSpPr/>
          <p:nvPr/>
        </p:nvSpPr>
        <p:spPr bwMode="auto">
          <a:xfrm>
            <a:off x="5108169" y="4193770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4DF0BBB-6058-E042-92F9-B0302853AF22}"/>
              </a:ext>
            </a:extLst>
          </p:cNvPr>
          <p:cNvSpPr/>
          <p:nvPr/>
        </p:nvSpPr>
        <p:spPr bwMode="auto">
          <a:xfrm>
            <a:off x="5336769" y="4193770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749ED60-C8A8-834F-AF02-32918C4C59B0}"/>
              </a:ext>
            </a:extLst>
          </p:cNvPr>
          <p:cNvSpPr/>
          <p:nvPr/>
        </p:nvSpPr>
        <p:spPr bwMode="auto">
          <a:xfrm>
            <a:off x="5565369" y="4193770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6A9FCA-6D31-9649-A04B-BF64BBE0B6C6}"/>
              </a:ext>
            </a:extLst>
          </p:cNvPr>
          <p:cNvSpPr/>
          <p:nvPr/>
        </p:nvSpPr>
        <p:spPr bwMode="auto">
          <a:xfrm>
            <a:off x="5793969" y="4193770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0F2EE8D-6FFE-3041-A682-35F4978FB5E8}"/>
              </a:ext>
            </a:extLst>
          </p:cNvPr>
          <p:cNvSpPr/>
          <p:nvPr/>
        </p:nvSpPr>
        <p:spPr bwMode="auto">
          <a:xfrm>
            <a:off x="6022569" y="4193770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9740CE-66A1-1A48-A8B4-D3A86E16149D}"/>
              </a:ext>
            </a:extLst>
          </p:cNvPr>
          <p:cNvSpPr/>
          <p:nvPr/>
        </p:nvSpPr>
        <p:spPr bwMode="auto">
          <a:xfrm>
            <a:off x="6251169" y="4193770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41D96D-1EA0-7144-89E2-B3D5855202B7}"/>
              </a:ext>
            </a:extLst>
          </p:cNvPr>
          <p:cNvSpPr/>
          <p:nvPr/>
        </p:nvSpPr>
        <p:spPr bwMode="auto">
          <a:xfrm>
            <a:off x="6479769" y="4193770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AD65EC3A-01EB-9D45-9216-3C92416C6EC5}"/>
              </a:ext>
            </a:extLst>
          </p:cNvPr>
          <p:cNvSpPr/>
          <p:nvPr/>
        </p:nvSpPr>
        <p:spPr bwMode="auto">
          <a:xfrm rot="5400000">
            <a:off x="4231869" y="2936470"/>
            <a:ext cx="533400" cy="198120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772C81-259A-3A45-BA4C-46E8A3369DCB}"/>
              </a:ext>
            </a:extLst>
          </p:cNvPr>
          <p:cNvSpPr txBox="1"/>
          <p:nvPr/>
        </p:nvSpPr>
        <p:spPr>
          <a:xfrm>
            <a:off x="4346169" y="3260260"/>
            <a:ext cx="383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F2C64CE-98AC-EB46-83B3-1FB10A360B5D}"/>
              </a:ext>
            </a:extLst>
          </p:cNvPr>
          <p:cNvSpPr/>
          <p:nvPr/>
        </p:nvSpPr>
        <p:spPr bwMode="auto">
          <a:xfrm>
            <a:off x="7517990" y="3538446"/>
            <a:ext cx="152400" cy="381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C6051D-2961-C348-95B0-307650120BC9}"/>
              </a:ext>
            </a:extLst>
          </p:cNvPr>
          <p:cNvSpPr txBox="1"/>
          <p:nvPr/>
        </p:nvSpPr>
        <p:spPr>
          <a:xfrm>
            <a:off x="2641046" y="3254244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E4FEEBE-8FB4-B248-B866-A7E9F06393CD}"/>
              </a:ext>
            </a:extLst>
          </p:cNvPr>
          <p:cNvCxnSpPr>
            <a:cxnSpLocks/>
          </p:cNvCxnSpPr>
          <p:nvPr/>
        </p:nvCxnSpPr>
        <p:spPr bwMode="auto">
          <a:xfrm>
            <a:off x="3240282" y="3715909"/>
            <a:ext cx="330443" cy="47786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4CF8F02-DDC2-C14C-A99C-86F0D8E6B3FD}"/>
              </a:ext>
            </a:extLst>
          </p:cNvPr>
          <p:cNvSpPr txBox="1"/>
          <p:nvPr/>
        </p:nvSpPr>
        <p:spPr>
          <a:xfrm>
            <a:off x="7710055" y="3519336"/>
            <a:ext cx="1600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latin typeface="+mn-lt"/>
              </a:rPr>
              <a:t>Sent and </a:t>
            </a:r>
            <a:r>
              <a:rPr lang="en-US" sz="1800" b="0" dirty="0" err="1">
                <a:latin typeface="+mn-lt"/>
              </a:rPr>
              <a:t>ACK’d</a:t>
            </a:r>
            <a:endParaRPr lang="en-US" sz="1800" b="0" dirty="0">
              <a:latin typeface="+mn-l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DF1184-D79B-5642-9199-CB485FD0219A}"/>
              </a:ext>
            </a:extLst>
          </p:cNvPr>
          <p:cNvSpPr/>
          <p:nvPr/>
        </p:nvSpPr>
        <p:spPr bwMode="auto">
          <a:xfrm>
            <a:off x="7517990" y="4014756"/>
            <a:ext cx="1524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2C4AF6-27C7-0B48-975C-F4BDA2881EAD}"/>
              </a:ext>
            </a:extLst>
          </p:cNvPr>
          <p:cNvSpPr txBox="1"/>
          <p:nvPr/>
        </p:nvSpPr>
        <p:spPr>
          <a:xfrm>
            <a:off x="7723539" y="3995646"/>
            <a:ext cx="2135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latin typeface="+mn-lt"/>
              </a:rPr>
              <a:t>Sent but not </a:t>
            </a:r>
            <a:r>
              <a:rPr lang="en-US" sz="1800" b="0" dirty="0" err="1">
                <a:latin typeface="+mn-lt"/>
              </a:rPr>
              <a:t>ACK’d</a:t>
            </a:r>
            <a:endParaRPr lang="en-US" sz="1800" b="0" dirty="0">
              <a:latin typeface="+mn-l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B6BB3A2-7F59-514A-A2EB-BDD8F7846642}"/>
              </a:ext>
            </a:extLst>
          </p:cNvPr>
          <p:cNvSpPr/>
          <p:nvPr/>
        </p:nvSpPr>
        <p:spPr bwMode="auto">
          <a:xfrm>
            <a:off x="7534566" y="4529046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219D44-3E7A-654C-9C2C-3E37AB2FAD14}"/>
              </a:ext>
            </a:extLst>
          </p:cNvPr>
          <p:cNvSpPr txBox="1"/>
          <p:nvPr/>
        </p:nvSpPr>
        <p:spPr>
          <a:xfrm>
            <a:off x="7721760" y="4540714"/>
            <a:ext cx="1332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latin typeface="+mn-lt"/>
              </a:rPr>
              <a:t>Not yet sent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53E152-CF94-6A48-8108-210D68E4FCEF}"/>
              </a:ext>
            </a:extLst>
          </p:cNvPr>
          <p:cNvSpPr txBox="1"/>
          <p:nvPr/>
        </p:nvSpPr>
        <p:spPr>
          <a:xfrm>
            <a:off x="2462964" y="4574770"/>
            <a:ext cx="2645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1" dirty="0">
                <a:latin typeface="+mn-lt"/>
              </a:rPr>
              <a:t>sequence number </a:t>
            </a:r>
            <a:r>
              <a:rPr lang="en-US" sz="1600" b="0" i="1" dirty="0">
                <a:latin typeface="+mn-lt"/>
                <a:sym typeface="Wingdings"/>
              </a:rPr>
              <a:t></a:t>
            </a:r>
            <a:endParaRPr lang="en-US" sz="1600" b="0" i="1" dirty="0">
              <a:latin typeface="+mn-l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5BEF566-D255-244B-A0B7-B79103C3742A}"/>
              </a:ext>
            </a:extLst>
          </p:cNvPr>
          <p:cNvSpPr txBox="1"/>
          <p:nvPr/>
        </p:nvSpPr>
        <p:spPr>
          <a:xfrm>
            <a:off x="4403308" y="4850364"/>
            <a:ext cx="1322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next_seq</a:t>
            </a:r>
            <a:endParaRPr lang="en-US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EB9D6FF-3A40-A149-A6BE-2E6FF7000DE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944385" y="4625927"/>
            <a:ext cx="11384" cy="329863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5842794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A3556-254A-1449-98E4-8FB65F7DE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Pipelined Reliable Data Transfer Protocol:</a:t>
            </a:r>
            <a:br>
              <a:rPr lang="en-US" dirty="0"/>
            </a:br>
            <a:r>
              <a:rPr lang="en-US" b="1" dirty="0"/>
              <a:t>“Go-Back-N”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AE811-B408-7B44-A1DB-5900DADCD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385" y="1346201"/>
            <a:ext cx="11200015" cy="47799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C0080"/>
                </a:solidFill>
              </a:rPr>
              <a:t>Go-Back-N </a:t>
            </a:r>
            <a:r>
              <a:rPr lang="en-US" dirty="0"/>
              <a:t>protocol key ideas:</a:t>
            </a:r>
          </a:p>
          <a:p>
            <a:pPr lvl="1"/>
            <a:r>
              <a:rPr lang="en-US" dirty="0"/>
              <a:t>Sender can have </a:t>
            </a:r>
            <a:r>
              <a:rPr lang="en-US" b="1" dirty="0">
                <a:solidFill>
                  <a:srgbClr val="0713FF"/>
                </a:solidFill>
              </a:rPr>
              <a:t>up to N unacknowledged packets</a:t>
            </a:r>
            <a:r>
              <a:rPr lang="en-US" b="1" dirty="0"/>
              <a:t> </a:t>
            </a:r>
            <a:r>
              <a:rPr lang="en-US" dirty="0"/>
              <a:t>“in-flight” at a time</a:t>
            </a:r>
          </a:p>
          <a:p>
            <a:pPr lvl="1"/>
            <a:r>
              <a:rPr lang="en-US" dirty="0"/>
              <a:t>Receiver sends </a:t>
            </a:r>
            <a:r>
              <a:rPr lang="en-US" b="1" dirty="0">
                <a:solidFill>
                  <a:srgbClr val="0713FF"/>
                </a:solidFill>
              </a:rPr>
              <a:t>cumulative acknowledgments</a:t>
            </a:r>
            <a:endParaRPr lang="en-US" dirty="0">
              <a:solidFill>
                <a:srgbClr val="0713FF"/>
              </a:solidFill>
            </a:endParaRPr>
          </a:p>
          <a:p>
            <a:pPr lvl="2"/>
            <a:r>
              <a:rPr lang="en-US" dirty="0"/>
              <a:t>Cumulative acknowledgement for sequence number X means I have received everything </a:t>
            </a:r>
            <a:r>
              <a:rPr lang="en-US" b="1" dirty="0"/>
              <a:t>up to and including</a:t>
            </a:r>
            <a:r>
              <a:rPr lang="en-US" dirty="0"/>
              <a:t> sequence number X</a:t>
            </a:r>
          </a:p>
          <a:p>
            <a:pPr lvl="3"/>
            <a:r>
              <a:rPr lang="en-US" dirty="0"/>
              <a:t>sometimes called ARU for “all received up-to”</a:t>
            </a:r>
          </a:p>
          <a:p>
            <a:pPr lvl="2"/>
            <a:r>
              <a:rPr lang="en-US" dirty="0"/>
              <a:t>Acknowledgments let the sender “slide its window forward” and send new packets until there are again N unacknowledged packets</a:t>
            </a:r>
          </a:p>
          <a:p>
            <a:pPr lvl="1"/>
            <a:r>
              <a:rPr lang="en-US" dirty="0"/>
              <a:t>When a </a:t>
            </a:r>
            <a:r>
              <a:rPr lang="en-US" b="1" dirty="0">
                <a:solidFill>
                  <a:srgbClr val="0713FF"/>
                </a:solidFill>
              </a:rPr>
              <a:t>timeout</a:t>
            </a:r>
            <a:r>
              <a:rPr lang="en-US" dirty="0"/>
              <a:t> occurs, the sender will </a:t>
            </a:r>
            <a:r>
              <a:rPr lang="en-US" b="1" dirty="0"/>
              <a:t>“Go-Back-N” </a:t>
            </a:r>
            <a:r>
              <a:rPr lang="en-US" dirty="0"/>
              <a:t>and </a:t>
            </a:r>
            <a:r>
              <a:rPr lang="en-US" dirty="0">
                <a:solidFill>
                  <a:srgbClr val="0713FF"/>
                </a:solidFill>
              </a:rPr>
              <a:t>resend </a:t>
            </a:r>
            <a:r>
              <a:rPr lang="en-US" b="1" dirty="0">
                <a:solidFill>
                  <a:srgbClr val="0713FF"/>
                </a:solidFill>
              </a:rPr>
              <a:t>ALL not-yet-acknowledged packets</a:t>
            </a:r>
            <a:r>
              <a:rPr lang="en-US" b="1" dirty="0"/>
              <a:t> </a:t>
            </a:r>
            <a:r>
              <a:rPr lang="en-US" dirty="0"/>
              <a:t>(of which there can be up to N)</a:t>
            </a:r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9C2D6-DD05-0541-9EF3-1DA1E66DA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09/01/2021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43FB5-A7C1-9544-A0F7-AF53B8DE7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37568-E6E5-9048-89B6-99C44AE33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497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1B2E0-7C60-4548-8CEC-F7F9C346C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Go-Back-N Normal Case Operation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995C7-2273-C64D-81E7-FA8348982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09/01/2021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8B1F9-4F93-0046-8E1B-D7A304E5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7BAC9-1501-234E-BA86-685DD587B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27</a:t>
            </a:fld>
            <a:endParaRPr lang="en-US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5ACB7B3D-16A1-8443-A3C3-3A064FF260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4392" y="5941378"/>
            <a:ext cx="857154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 b="0">
                <a:latin typeface="+mn-lt"/>
              </a:rPr>
              <a:t>Time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B7058928-8736-6B4B-99A4-824AA7BA21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2467" y="1320804"/>
            <a:ext cx="3222463" cy="46165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/>
          <a:p>
            <a:pPr eaLnBrk="1" hangingPunct="1"/>
            <a:r>
              <a:rPr lang="en-US" sz="2400" b="0" dirty="0">
                <a:solidFill>
                  <a:schemeClr val="bg1"/>
                </a:solidFill>
                <a:latin typeface="+mn-lt"/>
              </a:rPr>
              <a:t>Window size = 3 packets</a:t>
            </a:r>
          </a:p>
        </p:txBody>
      </p:sp>
      <p:sp>
        <p:nvSpPr>
          <p:cNvPr id="9" name="Line 6">
            <a:extLst>
              <a:ext uri="{FF2B5EF4-FFF2-40B4-BE49-F238E27FC236}">
                <a16:creationId xmlns:a16="http://schemas.microsoft.com/office/drawing/2014/main" id="{50A9932C-5932-0741-91BB-6AB211DA6D4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55992" y="1920879"/>
            <a:ext cx="30163" cy="36353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E82E2941-81C1-CC43-8A67-CDCEB20F3F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37617" y="1920879"/>
            <a:ext cx="3175" cy="37576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1" name="Line 8">
            <a:extLst>
              <a:ext uri="{FF2B5EF4-FFF2-40B4-BE49-F238E27FC236}">
                <a16:creationId xmlns:a16="http://schemas.microsoft.com/office/drawing/2014/main" id="{68636E70-44CF-C34F-92A0-0CA2200D1AF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6155" y="2073279"/>
            <a:ext cx="5367337" cy="533400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924558D2-5BCC-D34F-A357-B1337BFB0FE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86155" y="2682879"/>
            <a:ext cx="5367337" cy="533400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F4D35535-5AED-4F4F-8630-E689E746A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5860" y="5661978"/>
            <a:ext cx="1177103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 b="0">
                <a:latin typeface="+mn-lt"/>
              </a:rPr>
              <a:t>Sender</a:t>
            </a:r>
          </a:p>
        </p:txBody>
      </p:sp>
      <p:sp>
        <p:nvSpPr>
          <p:cNvPr id="14" name="Text Box 12">
            <a:extLst>
              <a:ext uri="{FF2B5EF4-FFF2-40B4-BE49-F238E27FC236}">
                <a16:creationId xmlns:a16="http://schemas.microsoft.com/office/drawing/2014/main" id="{B8B9FC48-2711-D048-966D-62A9FAE011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3154" y="5661978"/>
            <a:ext cx="1402926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 b="0">
                <a:latin typeface="+mn-lt"/>
              </a:rPr>
              <a:t>Receiver</a:t>
            </a:r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id="{423D8537-3546-AB4E-B849-73AFEB216FC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6155" y="2378079"/>
            <a:ext cx="5367337" cy="533400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6" name="Line 14">
            <a:extLst>
              <a:ext uri="{FF2B5EF4-FFF2-40B4-BE49-F238E27FC236}">
                <a16:creationId xmlns:a16="http://schemas.microsoft.com/office/drawing/2014/main" id="{217872A8-8699-2D44-8A65-85AE436649E2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6155" y="2682879"/>
            <a:ext cx="5367337" cy="533400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7" name="Line 15">
            <a:extLst>
              <a:ext uri="{FF2B5EF4-FFF2-40B4-BE49-F238E27FC236}">
                <a16:creationId xmlns:a16="http://schemas.microsoft.com/office/drawing/2014/main" id="{7E8C1081-3FB9-354C-BF12-81D5471B33C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86155" y="2987679"/>
            <a:ext cx="5367337" cy="533400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8" name="Line 17">
            <a:extLst>
              <a:ext uri="{FF2B5EF4-FFF2-40B4-BE49-F238E27FC236}">
                <a16:creationId xmlns:a16="http://schemas.microsoft.com/office/drawing/2014/main" id="{5210EF3D-0D56-0F43-8555-3B6C1A31F0F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6155" y="3292479"/>
            <a:ext cx="5367337" cy="533400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9" name="Line 42">
            <a:extLst>
              <a:ext uri="{FF2B5EF4-FFF2-40B4-BE49-F238E27FC236}">
                <a16:creationId xmlns:a16="http://schemas.microsoft.com/office/drawing/2014/main" id="{A6E5281D-ED63-CC44-8E1A-5C777A2A33A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71867" y="3302004"/>
            <a:ext cx="5367338" cy="533400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grpSp>
        <p:nvGrpSpPr>
          <p:cNvPr id="20" name="Group 64">
            <a:extLst>
              <a:ext uri="{FF2B5EF4-FFF2-40B4-BE49-F238E27FC236}">
                <a16:creationId xmlns:a16="http://schemas.microsoft.com/office/drawing/2014/main" id="{2901D710-896B-414C-8551-440807F13172}"/>
              </a:ext>
            </a:extLst>
          </p:cNvPr>
          <p:cNvGrpSpPr>
            <a:grpSpLocks/>
          </p:cNvGrpSpPr>
          <p:nvPr/>
        </p:nvGrpSpPr>
        <p:grpSpPr bwMode="auto">
          <a:xfrm>
            <a:off x="1703382" y="1743081"/>
            <a:ext cx="1743080" cy="487363"/>
            <a:chOff x="81" y="1226"/>
            <a:chExt cx="1098" cy="307"/>
          </a:xfrm>
        </p:grpSpPr>
        <p:sp>
          <p:nvSpPr>
            <p:cNvPr id="21" name="Text Box 20">
              <a:extLst>
                <a:ext uri="{FF2B5EF4-FFF2-40B4-BE49-F238E27FC236}">
                  <a16:creationId xmlns:a16="http://schemas.microsoft.com/office/drawing/2014/main" id="{D30BB16B-45F2-7D40-9ACC-DABEAB184E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7" y="1248"/>
              <a:ext cx="212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0">
                  <a:latin typeface="+mn-lt"/>
                </a:rPr>
                <a:t>1</a:t>
              </a:r>
            </a:p>
          </p:txBody>
        </p:sp>
        <p:sp>
          <p:nvSpPr>
            <p:cNvPr id="22" name="Text Box 52">
              <a:extLst>
                <a:ext uri="{FF2B5EF4-FFF2-40B4-BE49-F238E27FC236}">
                  <a16:creationId xmlns:a16="http://schemas.microsoft.com/office/drawing/2014/main" id="{B838B889-FF6D-B24F-835F-A85B17CC15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" y="1226"/>
              <a:ext cx="686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2400" b="0" dirty="0">
                  <a:latin typeface="+mn-lt"/>
                </a:rPr>
                <a:t>{1, x, x}</a:t>
              </a:r>
            </a:p>
          </p:txBody>
        </p:sp>
      </p:grpSp>
      <p:grpSp>
        <p:nvGrpSpPr>
          <p:cNvPr id="23" name="Group 65">
            <a:extLst>
              <a:ext uri="{FF2B5EF4-FFF2-40B4-BE49-F238E27FC236}">
                <a16:creationId xmlns:a16="http://schemas.microsoft.com/office/drawing/2014/main" id="{02EA25D2-5C47-EA46-9459-7F839C42A725}"/>
              </a:ext>
            </a:extLst>
          </p:cNvPr>
          <p:cNvGrpSpPr>
            <a:grpSpLocks/>
          </p:cNvGrpSpPr>
          <p:nvPr/>
        </p:nvGrpSpPr>
        <p:grpSpPr bwMode="auto">
          <a:xfrm>
            <a:off x="1690680" y="2085981"/>
            <a:ext cx="1762126" cy="481013"/>
            <a:chOff x="73" y="1442"/>
            <a:chExt cx="1110" cy="303"/>
          </a:xfrm>
        </p:grpSpPr>
        <p:sp>
          <p:nvSpPr>
            <p:cNvPr id="24" name="Text Box 21">
              <a:extLst>
                <a:ext uri="{FF2B5EF4-FFF2-40B4-BE49-F238E27FC236}">
                  <a16:creationId xmlns:a16="http://schemas.microsoft.com/office/drawing/2014/main" id="{2FAB5C99-CE2B-F143-80E4-5D0954F365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1" y="1460"/>
              <a:ext cx="212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0">
                  <a:latin typeface="+mn-lt"/>
                </a:rPr>
                <a:t>2</a:t>
              </a:r>
            </a:p>
          </p:txBody>
        </p:sp>
        <p:sp>
          <p:nvSpPr>
            <p:cNvPr id="25" name="Text Box 53">
              <a:extLst>
                <a:ext uri="{FF2B5EF4-FFF2-40B4-BE49-F238E27FC236}">
                  <a16:creationId xmlns:a16="http://schemas.microsoft.com/office/drawing/2014/main" id="{216C69CC-F30C-6F4B-8D88-F8EA382CE8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" y="1442"/>
              <a:ext cx="700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2400" b="0" dirty="0">
                  <a:latin typeface="+mn-lt"/>
                </a:rPr>
                <a:t>{1, 2, x}</a:t>
              </a:r>
            </a:p>
          </p:txBody>
        </p:sp>
      </p:grpSp>
      <p:grpSp>
        <p:nvGrpSpPr>
          <p:cNvPr id="26" name="Group 68">
            <a:extLst>
              <a:ext uri="{FF2B5EF4-FFF2-40B4-BE49-F238E27FC236}">
                <a16:creationId xmlns:a16="http://schemas.microsoft.com/office/drawing/2014/main" id="{027F8810-A07D-6C40-9F5D-374C8FDE6C32}"/>
              </a:ext>
            </a:extLst>
          </p:cNvPr>
          <p:cNvGrpSpPr>
            <a:grpSpLocks/>
          </p:cNvGrpSpPr>
          <p:nvPr/>
        </p:nvGrpSpPr>
        <p:grpSpPr bwMode="auto">
          <a:xfrm>
            <a:off x="1679567" y="2466982"/>
            <a:ext cx="1773238" cy="461963"/>
            <a:chOff x="66" y="1682"/>
            <a:chExt cx="1117" cy="291"/>
          </a:xfrm>
        </p:grpSpPr>
        <p:sp>
          <p:nvSpPr>
            <p:cNvPr id="27" name="Text Box 22">
              <a:extLst>
                <a:ext uri="{FF2B5EF4-FFF2-40B4-BE49-F238E27FC236}">
                  <a16:creationId xmlns:a16="http://schemas.microsoft.com/office/drawing/2014/main" id="{C8ACA516-B9D3-164F-A0B9-CDEC7B9C3C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1" y="1688"/>
              <a:ext cx="212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0">
                  <a:latin typeface="+mn-lt"/>
                </a:rPr>
                <a:t>3</a:t>
              </a:r>
            </a:p>
          </p:txBody>
        </p:sp>
        <p:sp>
          <p:nvSpPr>
            <p:cNvPr id="28" name="Text Box 54">
              <a:extLst>
                <a:ext uri="{FF2B5EF4-FFF2-40B4-BE49-F238E27FC236}">
                  <a16:creationId xmlns:a16="http://schemas.microsoft.com/office/drawing/2014/main" id="{DCE0FE33-63BF-2A43-A4C0-DF2B3F6D90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" y="1682"/>
              <a:ext cx="805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2400" b="0" dirty="0">
                  <a:latin typeface="+mn-lt"/>
                </a:rPr>
                <a:t>{1, 2, 3}</a:t>
              </a:r>
            </a:p>
          </p:txBody>
        </p:sp>
      </p:grpSp>
      <p:grpSp>
        <p:nvGrpSpPr>
          <p:cNvPr id="29" name="Group 70">
            <a:extLst>
              <a:ext uri="{FF2B5EF4-FFF2-40B4-BE49-F238E27FC236}">
                <a16:creationId xmlns:a16="http://schemas.microsoft.com/office/drawing/2014/main" id="{9151976F-FF64-BE4B-B064-0B95CD7A7C71}"/>
              </a:ext>
            </a:extLst>
          </p:cNvPr>
          <p:cNvGrpSpPr>
            <a:grpSpLocks/>
          </p:cNvGrpSpPr>
          <p:nvPr/>
        </p:nvGrpSpPr>
        <p:grpSpPr bwMode="auto">
          <a:xfrm>
            <a:off x="1679567" y="2921007"/>
            <a:ext cx="1773238" cy="519113"/>
            <a:chOff x="66" y="1968"/>
            <a:chExt cx="1117" cy="327"/>
          </a:xfrm>
        </p:grpSpPr>
        <p:sp>
          <p:nvSpPr>
            <p:cNvPr id="30" name="Text Box 23">
              <a:extLst>
                <a:ext uri="{FF2B5EF4-FFF2-40B4-BE49-F238E27FC236}">
                  <a16:creationId xmlns:a16="http://schemas.microsoft.com/office/drawing/2014/main" id="{B54382BB-B37C-7243-9A32-8F4D1B7BC5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1" y="2010"/>
              <a:ext cx="212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0">
                  <a:latin typeface="+mn-lt"/>
                </a:rPr>
                <a:t>4</a:t>
              </a:r>
            </a:p>
          </p:txBody>
        </p:sp>
        <p:sp>
          <p:nvSpPr>
            <p:cNvPr id="31" name="Text Box 55">
              <a:extLst>
                <a:ext uri="{FF2B5EF4-FFF2-40B4-BE49-F238E27FC236}">
                  <a16:creationId xmlns:a16="http://schemas.microsoft.com/office/drawing/2014/main" id="{3B1CCA3E-FB6A-194D-A4C0-204311D9F2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" y="1968"/>
              <a:ext cx="805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2400" b="0">
                  <a:latin typeface="+mn-lt"/>
                </a:rPr>
                <a:t>{2, 3, 4}</a:t>
              </a:r>
            </a:p>
          </p:txBody>
        </p:sp>
      </p:grpSp>
      <p:grpSp>
        <p:nvGrpSpPr>
          <p:cNvPr id="32" name="Group 71">
            <a:extLst>
              <a:ext uri="{FF2B5EF4-FFF2-40B4-BE49-F238E27FC236}">
                <a16:creationId xmlns:a16="http://schemas.microsoft.com/office/drawing/2014/main" id="{BAF049BC-1FE8-7843-A03A-6339EA5B9A37}"/>
              </a:ext>
            </a:extLst>
          </p:cNvPr>
          <p:cNvGrpSpPr>
            <a:grpSpLocks/>
          </p:cNvGrpSpPr>
          <p:nvPr/>
        </p:nvGrpSpPr>
        <p:grpSpPr bwMode="auto">
          <a:xfrm>
            <a:off x="1679567" y="3302008"/>
            <a:ext cx="1773238" cy="474663"/>
            <a:chOff x="66" y="2208"/>
            <a:chExt cx="1117" cy="299"/>
          </a:xfrm>
        </p:grpSpPr>
        <p:sp>
          <p:nvSpPr>
            <p:cNvPr id="33" name="Text Box 24">
              <a:extLst>
                <a:ext uri="{FF2B5EF4-FFF2-40B4-BE49-F238E27FC236}">
                  <a16:creationId xmlns:a16="http://schemas.microsoft.com/office/drawing/2014/main" id="{0552F0D4-F9D2-EF4B-9E06-BF04822408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1" y="2222"/>
              <a:ext cx="212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0">
                  <a:latin typeface="+mn-lt"/>
                </a:rPr>
                <a:t>5</a:t>
              </a:r>
            </a:p>
          </p:txBody>
        </p:sp>
        <p:sp>
          <p:nvSpPr>
            <p:cNvPr id="34" name="Text Box 56">
              <a:extLst>
                <a:ext uri="{FF2B5EF4-FFF2-40B4-BE49-F238E27FC236}">
                  <a16:creationId xmlns:a16="http://schemas.microsoft.com/office/drawing/2014/main" id="{1AE36BCD-6490-8F49-B215-67DAA40BB7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" y="2208"/>
              <a:ext cx="805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2400" b="0" dirty="0">
                  <a:latin typeface="+mn-lt"/>
                </a:rPr>
                <a:t>{3, 4, 5}</a:t>
              </a:r>
            </a:p>
          </p:txBody>
        </p:sp>
      </p:grpSp>
      <p:sp>
        <p:nvSpPr>
          <p:cNvPr id="35" name="Text Box 59">
            <a:extLst>
              <a:ext uri="{FF2B5EF4-FFF2-40B4-BE49-F238E27FC236}">
                <a16:creationId xmlns:a16="http://schemas.microsoft.com/office/drawing/2014/main" id="{1AA9EADE-ABF7-2349-AC30-709741948A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1142" y="1320804"/>
            <a:ext cx="2085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000" b="0" dirty="0">
                <a:latin typeface="+mn-lt"/>
              </a:rPr>
              <a:t>Sender Window</a:t>
            </a:r>
          </a:p>
        </p:txBody>
      </p:sp>
      <p:sp>
        <p:nvSpPr>
          <p:cNvPr id="36" name="Line 44">
            <a:extLst>
              <a:ext uri="{FF2B5EF4-FFF2-40B4-BE49-F238E27FC236}">
                <a16:creationId xmlns:a16="http://schemas.microsoft.com/office/drawing/2014/main" id="{6DDEB72D-D572-2449-8257-93385E795D9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71867" y="3911604"/>
            <a:ext cx="5367338" cy="533400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37" name="Line 45">
            <a:extLst>
              <a:ext uri="{FF2B5EF4-FFF2-40B4-BE49-F238E27FC236}">
                <a16:creationId xmlns:a16="http://schemas.microsoft.com/office/drawing/2014/main" id="{E8433B75-8CCC-794D-8D60-BF9FB7DD456B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1867" y="3606804"/>
            <a:ext cx="5367338" cy="533400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38" name="Line 46">
            <a:extLst>
              <a:ext uri="{FF2B5EF4-FFF2-40B4-BE49-F238E27FC236}">
                <a16:creationId xmlns:a16="http://schemas.microsoft.com/office/drawing/2014/main" id="{F225EC22-62A1-BB47-91F6-01262C52E46A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1867" y="3911604"/>
            <a:ext cx="5367338" cy="533400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grpSp>
        <p:nvGrpSpPr>
          <p:cNvPr id="39" name="Group 73">
            <a:extLst>
              <a:ext uri="{FF2B5EF4-FFF2-40B4-BE49-F238E27FC236}">
                <a16:creationId xmlns:a16="http://schemas.microsoft.com/office/drawing/2014/main" id="{5A001174-88B5-9C45-BB05-92AE5695B845}"/>
              </a:ext>
            </a:extLst>
          </p:cNvPr>
          <p:cNvGrpSpPr>
            <a:grpSpLocks/>
          </p:cNvGrpSpPr>
          <p:nvPr/>
        </p:nvGrpSpPr>
        <p:grpSpPr bwMode="auto">
          <a:xfrm>
            <a:off x="3571867" y="4216404"/>
            <a:ext cx="5367338" cy="1143000"/>
            <a:chOff x="1258" y="2784"/>
            <a:chExt cx="3381" cy="720"/>
          </a:xfrm>
        </p:grpSpPr>
        <p:sp>
          <p:nvSpPr>
            <p:cNvPr id="40" name="Line 48">
              <a:extLst>
                <a:ext uri="{FF2B5EF4-FFF2-40B4-BE49-F238E27FC236}">
                  <a16:creationId xmlns:a16="http://schemas.microsoft.com/office/drawing/2014/main" id="{3F0CA53F-645D-6C46-937B-7BDDB81D6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58" y="2784"/>
              <a:ext cx="3381" cy="336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41" name="Line 49">
              <a:extLst>
                <a:ext uri="{FF2B5EF4-FFF2-40B4-BE49-F238E27FC236}">
                  <a16:creationId xmlns:a16="http://schemas.microsoft.com/office/drawing/2014/main" id="{4C63F772-81CB-F84C-80F7-57792D510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58" y="2976"/>
              <a:ext cx="3381" cy="336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42" name="Line 50">
              <a:extLst>
                <a:ext uri="{FF2B5EF4-FFF2-40B4-BE49-F238E27FC236}">
                  <a16:creationId xmlns:a16="http://schemas.microsoft.com/office/drawing/2014/main" id="{E7E4FE40-7BB9-9240-9B45-1FB7399257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8" y="2976"/>
              <a:ext cx="3381" cy="336"/>
            </a:xfrm>
            <a:prstGeom prst="line">
              <a:avLst/>
            </a:prstGeom>
            <a:noFill/>
            <a:ln w="38100">
              <a:solidFill>
                <a:schemeClr val="accent5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43" name="Line 51">
              <a:extLst>
                <a:ext uri="{FF2B5EF4-FFF2-40B4-BE49-F238E27FC236}">
                  <a16:creationId xmlns:a16="http://schemas.microsoft.com/office/drawing/2014/main" id="{5703E0AE-8FCA-2645-9767-BF49D04329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8" y="3168"/>
              <a:ext cx="3381" cy="336"/>
            </a:xfrm>
            <a:prstGeom prst="line">
              <a:avLst/>
            </a:prstGeom>
            <a:noFill/>
            <a:ln w="38100">
              <a:solidFill>
                <a:schemeClr val="accent5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</p:grpSp>
      <p:grpSp>
        <p:nvGrpSpPr>
          <p:cNvPr id="44" name="Group 72">
            <a:extLst>
              <a:ext uri="{FF2B5EF4-FFF2-40B4-BE49-F238E27FC236}">
                <a16:creationId xmlns:a16="http://schemas.microsoft.com/office/drawing/2014/main" id="{3FEC31AC-E0DC-1E48-A22B-3CF984D06EA6}"/>
              </a:ext>
            </a:extLst>
          </p:cNvPr>
          <p:cNvGrpSpPr>
            <a:grpSpLocks/>
          </p:cNvGrpSpPr>
          <p:nvPr/>
        </p:nvGrpSpPr>
        <p:grpSpPr bwMode="auto">
          <a:xfrm>
            <a:off x="1679567" y="3686183"/>
            <a:ext cx="1766888" cy="458788"/>
            <a:chOff x="66" y="2450"/>
            <a:chExt cx="1113" cy="289"/>
          </a:xfrm>
        </p:grpSpPr>
        <p:sp>
          <p:nvSpPr>
            <p:cNvPr id="45" name="Text Box 47">
              <a:extLst>
                <a:ext uri="{FF2B5EF4-FFF2-40B4-BE49-F238E27FC236}">
                  <a16:creationId xmlns:a16="http://schemas.microsoft.com/office/drawing/2014/main" id="{AE30B6CC-5044-AF4D-93BB-826F17CD36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7" y="2454"/>
              <a:ext cx="212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0">
                  <a:latin typeface="+mn-lt"/>
                </a:rPr>
                <a:t>6</a:t>
              </a:r>
            </a:p>
          </p:txBody>
        </p:sp>
        <p:sp>
          <p:nvSpPr>
            <p:cNvPr id="46" name="Text Box 57">
              <a:extLst>
                <a:ext uri="{FF2B5EF4-FFF2-40B4-BE49-F238E27FC236}">
                  <a16:creationId xmlns:a16="http://schemas.microsoft.com/office/drawing/2014/main" id="{B837D508-14F2-2B43-8209-FC8EB0EE73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" y="2450"/>
              <a:ext cx="805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2400" b="0">
                  <a:latin typeface="+mn-lt"/>
                </a:rPr>
                <a:t>{4, 5, 6}</a:t>
              </a:r>
            </a:p>
          </p:txBody>
        </p:sp>
      </p:grpSp>
      <p:sp>
        <p:nvSpPr>
          <p:cNvPr id="47" name="Text Box 58">
            <a:extLst>
              <a:ext uri="{FF2B5EF4-FFF2-40B4-BE49-F238E27FC236}">
                <a16:creationId xmlns:a16="http://schemas.microsoft.com/office/drawing/2014/main" id="{56649300-56B4-1F4C-B90F-ADE01B69A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7138" y="3987804"/>
            <a:ext cx="268254" cy="119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400" b="0">
                <a:latin typeface="+mn-lt"/>
              </a:rPr>
              <a:t>.</a:t>
            </a:r>
          </a:p>
          <a:p>
            <a:r>
              <a:rPr lang="en-US" sz="2400" b="0">
                <a:latin typeface="+mn-lt"/>
              </a:rPr>
              <a:t>.</a:t>
            </a:r>
          </a:p>
          <a:p>
            <a:r>
              <a:rPr lang="en-US" sz="2400" b="0">
                <a:latin typeface="+mn-lt"/>
              </a:rPr>
              <a:t>.</a:t>
            </a:r>
          </a:p>
        </p:txBody>
      </p:sp>
      <p:sp>
        <p:nvSpPr>
          <p:cNvPr id="48" name="Text Box 62">
            <a:extLst>
              <a:ext uri="{FF2B5EF4-FFF2-40B4-BE49-F238E27FC236}">
                <a16:creationId xmlns:a16="http://schemas.microsoft.com/office/drawing/2014/main" id="{DF5EE2B7-8B7C-F940-B797-BD881BEC40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7851" y="3454404"/>
            <a:ext cx="268254" cy="119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400" b="0">
                <a:latin typeface="+mn-lt"/>
              </a:rPr>
              <a:t>.</a:t>
            </a:r>
          </a:p>
          <a:p>
            <a:r>
              <a:rPr lang="en-US" sz="2400" b="0">
                <a:latin typeface="+mn-lt"/>
              </a:rPr>
              <a:t>.</a:t>
            </a:r>
          </a:p>
          <a:p>
            <a:r>
              <a:rPr lang="en-US" sz="2400" b="0">
                <a:latin typeface="+mn-lt"/>
              </a:rPr>
              <a:t>.</a:t>
            </a:r>
          </a:p>
        </p:txBody>
      </p:sp>
      <p:sp>
        <p:nvSpPr>
          <p:cNvPr id="50" name="Text Box 59">
            <a:extLst>
              <a:ext uri="{FF2B5EF4-FFF2-40B4-BE49-F238E27FC236}">
                <a16:creationId xmlns:a16="http://schemas.microsoft.com/office/drawing/2014/main" id="{7D30DAA0-027B-574E-BA8E-D0DB2A5C66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1042" y="1443014"/>
            <a:ext cx="1073436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000" dirty="0"/>
              <a:t>Receiver</a:t>
            </a:r>
            <a:endParaRPr lang="en-US" sz="2000" b="0" dirty="0">
              <a:latin typeface="+mn-lt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955F535-BAD6-0E41-8018-287B1D0F31A8}"/>
              </a:ext>
            </a:extLst>
          </p:cNvPr>
          <p:cNvSpPr txBox="1"/>
          <p:nvPr/>
        </p:nvSpPr>
        <p:spPr>
          <a:xfrm>
            <a:off x="9012795" y="2398765"/>
            <a:ext cx="2264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deliver 1, ack 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1FC7072-622C-7541-B318-CC0F33CEB70A}"/>
              </a:ext>
            </a:extLst>
          </p:cNvPr>
          <p:cNvSpPr txBox="1"/>
          <p:nvPr/>
        </p:nvSpPr>
        <p:spPr>
          <a:xfrm>
            <a:off x="9012795" y="2718746"/>
            <a:ext cx="2264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deliver 2, ack 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B85382-659E-B34F-8A15-A05FACA80B33}"/>
              </a:ext>
            </a:extLst>
          </p:cNvPr>
          <p:cNvSpPr txBox="1"/>
          <p:nvPr/>
        </p:nvSpPr>
        <p:spPr>
          <a:xfrm>
            <a:off x="9012795" y="3057533"/>
            <a:ext cx="2264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deliver 3, ack 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89299C8-4DA5-904D-A04B-695B99D24EE0}"/>
              </a:ext>
            </a:extLst>
          </p:cNvPr>
          <p:cNvSpPr txBox="1"/>
          <p:nvPr/>
        </p:nvSpPr>
        <p:spPr>
          <a:xfrm>
            <a:off x="8999609" y="3596042"/>
            <a:ext cx="2264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deliver 4, ack 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26BC042-9F36-DE4E-A6F6-3E7FC9EB1A18}"/>
              </a:ext>
            </a:extLst>
          </p:cNvPr>
          <p:cNvSpPr txBox="1"/>
          <p:nvPr/>
        </p:nvSpPr>
        <p:spPr>
          <a:xfrm>
            <a:off x="8999609" y="3935720"/>
            <a:ext cx="2264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deliver 5, ack 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E3E235C-8766-DD4E-9314-433B89913CA1}"/>
              </a:ext>
            </a:extLst>
          </p:cNvPr>
          <p:cNvSpPr txBox="1"/>
          <p:nvPr/>
        </p:nvSpPr>
        <p:spPr>
          <a:xfrm>
            <a:off x="9012795" y="4274507"/>
            <a:ext cx="2264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deliver 6, ack 6</a:t>
            </a:r>
          </a:p>
        </p:txBody>
      </p:sp>
    </p:spTree>
    <p:extLst>
      <p:ext uri="{BB962C8B-B14F-4D97-AF65-F5344CB8AC3E}">
        <p14:creationId xmlns:p14="http://schemas.microsoft.com/office/powerpoint/2010/main" val="148363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6" grpId="0" animBg="1"/>
      <p:bldP spid="37" grpId="0" animBg="1"/>
      <p:bldP spid="38" grpId="0" animBg="1"/>
      <p:bldP spid="47" grpId="0"/>
      <p:bldP spid="48" grpId="0"/>
      <p:bldP spid="51" grpId="0"/>
      <p:bldP spid="52" grpId="0"/>
      <p:bldP spid="53" grpId="0"/>
      <p:bldP spid="54" grpId="0"/>
      <p:bldP spid="55" grpId="0"/>
      <p:bldP spid="5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1B2E0-7C60-4548-8CEC-F7F9C346C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Go-Back-N Operation with Loss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995C7-2273-C64D-81E7-FA8348982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09/01/2021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8B1F9-4F93-0046-8E1B-D7A304E5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7BAC9-1501-234E-BA86-685DD587B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28</a:t>
            </a:fld>
            <a:endParaRPr lang="en-US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5ACB7B3D-16A1-8443-A3C3-3A064FF260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4392" y="5941378"/>
            <a:ext cx="857154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 b="0">
                <a:latin typeface="+mn-lt"/>
              </a:rPr>
              <a:t>Time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B7058928-8736-6B4B-99A4-824AA7BA21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2467" y="1320804"/>
            <a:ext cx="3222463" cy="46165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/>
          <a:p>
            <a:pPr eaLnBrk="1" hangingPunct="1"/>
            <a:r>
              <a:rPr lang="en-US" sz="2400" b="0" dirty="0">
                <a:solidFill>
                  <a:schemeClr val="bg1"/>
                </a:solidFill>
                <a:latin typeface="+mn-lt"/>
              </a:rPr>
              <a:t>Window size = 3 packets</a:t>
            </a:r>
          </a:p>
        </p:txBody>
      </p:sp>
      <p:sp>
        <p:nvSpPr>
          <p:cNvPr id="9" name="Line 6">
            <a:extLst>
              <a:ext uri="{FF2B5EF4-FFF2-40B4-BE49-F238E27FC236}">
                <a16:creationId xmlns:a16="http://schemas.microsoft.com/office/drawing/2014/main" id="{50A9932C-5932-0741-91BB-6AB211DA6D4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55992" y="1920879"/>
            <a:ext cx="30163" cy="36353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E82E2941-81C1-CC43-8A67-CDCEB20F3F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37617" y="1920879"/>
            <a:ext cx="3175" cy="37576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1" name="Line 8">
            <a:extLst>
              <a:ext uri="{FF2B5EF4-FFF2-40B4-BE49-F238E27FC236}">
                <a16:creationId xmlns:a16="http://schemas.microsoft.com/office/drawing/2014/main" id="{68636E70-44CF-C34F-92A0-0CA2200D1AF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6155" y="2073279"/>
            <a:ext cx="5367337" cy="533400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924558D2-5BCC-D34F-A357-B1337BFB0FE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86155" y="2682879"/>
            <a:ext cx="5367337" cy="533400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F4D35535-5AED-4F4F-8630-E689E746A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5860" y="5661978"/>
            <a:ext cx="1177103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 b="0">
                <a:latin typeface="+mn-lt"/>
              </a:rPr>
              <a:t>Sender</a:t>
            </a:r>
          </a:p>
        </p:txBody>
      </p:sp>
      <p:sp>
        <p:nvSpPr>
          <p:cNvPr id="14" name="Text Box 12">
            <a:extLst>
              <a:ext uri="{FF2B5EF4-FFF2-40B4-BE49-F238E27FC236}">
                <a16:creationId xmlns:a16="http://schemas.microsoft.com/office/drawing/2014/main" id="{B8B9FC48-2711-D048-966D-62A9FAE011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3154" y="5661978"/>
            <a:ext cx="1402926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 b="0">
                <a:latin typeface="+mn-lt"/>
              </a:rPr>
              <a:t>Receiver</a:t>
            </a:r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id="{423D8537-3546-AB4E-B849-73AFEB216FC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6155" y="2378079"/>
            <a:ext cx="5367337" cy="533400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6" name="Line 14">
            <a:extLst>
              <a:ext uri="{FF2B5EF4-FFF2-40B4-BE49-F238E27FC236}">
                <a16:creationId xmlns:a16="http://schemas.microsoft.com/office/drawing/2014/main" id="{217872A8-8699-2D44-8A65-85AE436649E2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6155" y="2682879"/>
            <a:ext cx="5367337" cy="533400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7" name="Line 15">
            <a:extLst>
              <a:ext uri="{FF2B5EF4-FFF2-40B4-BE49-F238E27FC236}">
                <a16:creationId xmlns:a16="http://schemas.microsoft.com/office/drawing/2014/main" id="{7E8C1081-3FB9-354C-BF12-81D5471B33C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86155" y="2987679"/>
            <a:ext cx="5367337" cy="533400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8" name="Line 17">
            <a:extLst>
              <a:ext uri="{FF2B5EF4-FFF2-40B4-BE49-F238E27FC236}">
                <a16:creationId xmlns:a16="http://schemas.microsoft.com/office/drawing/2014/main" id="{5210EF3D-0D56-0F43-8555-3B6C1A31F0F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6156" y="3292479"/>
            <a:ext cx="3282972" cy="341951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9" name="Line 42">
            <a:extLst>
              <a:ext uri="{FF2B5EF4-FFF2-40B4-BE49-F238E27FC236}">
                <a16:creationId xmlns:a16="http://schemas.microsoft.com/office/drawing/2014/main" id="{A6E5281D-ED63-CC44-8E1A-5C777A2A33A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71867" y="3302004"/>
            <a:ext cx="5367338" cy="533400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grpSp>
        <p:nvGrpSpPr>
          <p:cNvPr id="20" name="Group 64">
            <a:extLst>
              <a:ext uri="{FF2B5EF4-FFF2-40B4-BE49-F238E27FC236}">
                <a16:creationId xmlns:a16="http://schemas.microsoft.com/office/drawing/2014/main" id="{2901D710-896B-414C-8551-440807F13172}"/>
              </a:ext>
            </a:extLst>
          </p:cNvPr>
          <p:cNvGrpSpPr>
            <a:grpSpLocks/>
          </p:cNvGrpSpPr>
          <p:nvPr/>
        </p:nvGrpSpPr>
        <p:grpSpPr bwMode="auto">
          <a:xfrm>
            <a:off x="1725607" y="1743081"/>
            <a:ext cx="1720853" cy="487363"/>
            <a:chOff x="95" y="1226"/>
            <a:chExt cx="1084" cy="307"/>
          </a:xfrm>
        </p:grpSpPr>
        <p:sp>
          <p:nvSpPr>
            <p:cNvPr id="21" name="Text Box 20">
              <a:extLst>
                <a:ext uri="{FF2B5EF4-FFF2-40B4-BE49-F238E27FC236}">
                  <a16:creationId xmlns:a16="http://schemas.microsoft.com/office/drawing/2014/main" id="{D30BB16B-45F2-7D40-9ACC-DABEAB184E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7" y="1248"/>
              <a:ext cx="212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0">
                  <a:latin typeface="+mn-lt"/>
                </a:rPr>
                <a:t>1</a:t>
              </a:r>
            </a:p>
          </p:txBody>
        </p:sp>
        <p:sp>
          <p:nvSpPr>
            <p:cNvPr id="22" name="Text Box 52">
              <a:extLst>
                <a:ext uri="{FF2B5EF4-FFF2-40B4-BE49-F238E27FC236}">
                  <a16:creationId xmlns:a16="http://schemas.microsoft.com/office/drawing/2014/main" id="{B838B889-FF6D-B24F-835F-A85B17CC15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" y="1226"/>
              <a:ext cx="686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2400" b="0" dirty="0">
                  <a:latin typeface="+mn-lt"/>
                </a:rPr>
                <a:t>{1, x, x}</a:t>
              </a:r>
            </a:p>
          </p:txBody>
        </p:sp>
      </p:grpSp>
      <p:grpSp>
        <p:nvGrpSpPr>
          <p:cNvPr id="23" name="Group 65">
            <a:extLst>
              <a:ext uri="{FF2B5EF4-FFF2-40B4-BE49-F238E27FC236}">
                <a16:creationId xmlns:a16="http://schemas.microsoft.com/office/drawing/2014/main" id="{02EA25D2-5C47-EA46-9459-7F839C42A725}"/>
              </a:ext>
            </a:extLst>
          </p:cNvPr>
          <p:cNvGrpSpPr>
            <a:grpSpLocks/>
          </p:cNvGrpSpPr>
          <p:nvPr/>
        </p:nvGrpSpPr>
        <p:grpSpPr bwMode="auto">
          <a:xfrm>
            <a:off x="1689093" y="2085981"/>
            <a:ext cx="1763714" cy="481013"/>
            <a:chOff x="72" y="1442"/>
            <a:chExt cx="1111" cy="303"/>
          </a:xfrm>
        </p:grpSpPr>
        <p:sp>
          <p:nvSpPr>
            <p:cNvPr id="24" name="Text Box 21">
              <a:extLst>
                <a:ext uri="{FF2B5EF4-FFF2-40B4-BE49-F238E27FC236}">
                  <a16:creationId xmlns:a16="http://schemas.microsoft.com/office/drawing/2014/main" id="{2FAB5C99-CE2B-F143-80E4-5D0954F365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1" y="1460"/>
              <a:ext cx="212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0">
                  <a:latin typeface="+mn-lt"/>
                </a:rPr>
                <a:t>2</a:t>
              </a:r>
            </a:p>
          </p:txBody>
        </p:sp>
        <p:sp>
          <p:nvSpPr>
            <p:cNvPr id="25" name="Text Box 53">
              <a:extLst>
                <a:ext uri="{FF2B5EF4-FFF2-40B4-BE49-F238E27FC236}">
                  <a16:creationId xmlns:a16="http://schemas.microsoft.com/office/drawing/2014/main" id="{216C69CC-F30C-6F4B-8D88-F8EA382CE8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" y="1442"/>
              <a:ext cx="700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2400" b="0" dirty="0">
                  <a:latin typeface="+mn-lt"/>
                </a:rPr>
                <a:t>{1, 2, x}</a:t>
              </a:r>
            </a:p>
          </p:txBody>
        </p:sp>
      </p:grpSp>
      <p:grpSp>
        <p:nvGrpSpPr>
          <p:cNvPr id="26" name="Group 68">
            <a:extLst>
              <a:ext uri="{FF2B5EF4-FFF2-40B4-BE49-F238E27FC236}">
                <a16:creationId xmlns:a16="http://schemas.microsoft.com/office/drawing/2014/main" id="{027F8810-A07D-6C40-9F5D-374C8FDE6C32}"/>
              </a:ext>
            </a:extLst>
          </p:cNvPr>
          <p:cNvGrpSpPr>
            <a:grpSpLocks/>
          </p:cNvGrpSpPr>
          <p:nvPr/>
        </p:nvGrpSpPr>
        <p:grpSpPr bwMode="auto">
          <a:xfrm>
            <a:off x="1679567" y="2466982"/>
            <a:ext cx="1773238" cy="461963"/>
            <a:chOff x="66" y="1682"/>
            <a:chExt cx="1117" cy="291"/>
          </a:xfrm>
        </p:grpSpPr>
        <p:sp>
          <p:nvSpPr>
            <p:cNvPr id="27" name="Text Box 22">
              <a:extLst>
                <a:ext uri="{FF2B5EF4-FFF2-40B4-BE49-F238E27FC236}">
                  <a16:creationId xmlns:a16="http://schemas.microsoft.com/office/drawing/2014/main" id="{C8ACA516-B9D3-164F-A0B9-CDEC7B9C3C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1" y="1688"/>
              <a:ext cx="212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0">
                  <a:latin typeface="+mn-lt"/>
                </a:rPr>
                <a:t>3</a:t>
              </a:r>
            </a:p>
          </p:txBody>
        </p:sp>
        <p:sp>
          <p:nvSpPr>
            <p:cNvPr id="28" name="Text Box 54">
              <a:extLst>
                <a:ext uri="{FF2B5EF4-FFF2-40B4-BE49-F238E27FC236}">
                  <a16:creationId xmlns:a16="http://schemas.microsoft.com/office/drawing/2014/main" id="{DCE0FE33-63BF-2A43-A4C0-DF2B3F6D90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" y="1682"/>
              <a:ext cx="805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2400" b="0" dirty="0">
                  <a:latin typeface="+mn-lt"/>
                </a:rPr>
                <a:t>{1, 2, 3}</a:t>
              </a:r>
            </a:p>
          </p:txBody>
        </p:sp>
      </p:grpSp>
      <p:grpSp>
        <p:nvGrpSpPr>
          <p:cNvPr id="29" name="Group 70">
            <a:extLst>
              <a:ext uri="{FF2B5EF4-FFF2-40B4-BE49-F238E27FC236}">
                <a16:creationId xmlns:a16="http://schemas.microsoft.com/office/drawing/2014/main" id="{9151976F-FF64-BE4B-B064-0B95CD7A7C71}"/>
              </a:ext>
            </a:extLst>
          </p:cNvPr>
          <p:cNvGrpSpPr>
            <a:grpSpLocks/>
          </p:cNvGrpSpPr>
          <p:nvPr/>
        </p:nvGrpSpPr>
        <p:grpSpPr bwMode="auto">
          <a:xfrm>
            <a:off x="1679567" y="2921007"/>
            <a:ext cx="1773238" cy="519113"/>
            <a:chOff x="66" y="1968"/>
            <a:chExt cx="1117" cy="327"/>
          </a:xfrm>
        </p:grpSpPr>
        <p:sp>
          <p:nvSpPr>
            <p:cNvPr id="30" name="Text Box 23">
              <a:extLst>
                <a:ext uri="{FF2B5EF4-FFF2-40B4-BE49-F238E27FC236}">
                  <a16:creationId xmlns:a16="http://schemas.microsoft.com/office/drawing/2014/main" id="{B54382BB-B37C-7243-9A32-8F4D1B7BC5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1" y="2010"/>
              <a:ext cx="212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0">
                  <a:latin typeface="+mn-lt"/>
                </a:rPr>
                <a:t>4</a:t>
              </a:r>
            </a:p>
          </p:txBody>
        </p:sp>
        <p:sp>
          <p:nvSpPr>
            <p:cNvPr id="31" name="Text Box 55">
              <a:extLst>
                <a:ext uri="{FF2B5EF4-FFF2-40B4-BE49-F238E27FC236}">
                  <a16:creationId xmlns:a16="http://schemas.microsoft.com/office/drawing/2014/main" id="{3B1CCA3E-FB6A-194D-A4C0-204311D9F2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" y="1968"/>
              <a:ext cx="805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2400" b="0">
                  <a:latin typeface="+mn-lt"/>
                </a:rPr>
                <a:t>{2, 3, 4}</a:t>
              </a:r>
            </a:p>
          </p:txBody>
        </p:sp>
      </p:grpSp>
      <p:grpSp>
        <p:nvGrpSpPr>
          <p:cNvPr id="32" name="Group 71">
            <a:extLst>
              <a:ext uri="{FF2B5EF4-FFF2-40B4-BE49-F238E27FC236}">
                <a16:creationId xmlns:a16="http://schemas.microsoft.com/office/drawing/2014/main" id="{BAF049BC-1FE8-7843-A03A-6339EA5B9A37}"/>
              </a:ext>
            </a:extLst>
          </p:cNvPr>
          <p:cNvGrpSpPr>
            <a:grpSpLocks/>
          </p:cNvGrpSpPr>
          <p:nvPr/>
        </p:nvGrpSpPr>
        <p:grpSpPr bwMode="auto">
          <a:xfrm>
            <a:off x="1679567" y="3302008"/>
            <a:ext cx="1773238" cy="474663"/>
            <a:chOff x="66" y="2208"/>
            <a:chExt cx="1117" cy="299"/>
          </a:xfrm>
        </p:grpSpPr>
        <p:sp>
          <p:nvSpPr>
            <p:cNvPr id="33" name="Text Box 24">
              <a:extLst>
                <a:ext uri="{FF2B5EF4-FFF2-40B4-BE49-F238E27FC236}">
                  <a16:creationId xmlns:a16="http://schemas.microsoft.com/office/drawing/2014/main" id="{0552F0D4-F9D2-EF4B-9E06-BF04822408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1" y="2222"/>
              <a:ext cx="212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0">
                  <a:latin typeface="+mn-lt"/>
                </a:rPr>
                <a:t>5</a:t>
              </a:r>
            </a:p>
          </p:txBody>
        </p:sp>
        <p:sp>
          <p:nvSpPr>
            <p:cNvPr id="34" name="Text Box 56">
              <a:extLst>
                <a:ext uri="{FF2B5EF4-FFF2-40B4-BE49-F238E27FC236}">
                  <a16:creationId xmlns:a16="http://schemas.microsoft.com/office/drawing/2014/main" id="{1AE36BCD-6490-8F49-B215-67DAA40BB7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" y="2208"/>
              <a:ext cx="805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2400" b="0" dirty="0">
                  <a:latin typeface="+mn-lt"/>
                </a:rPr>
                <a:t>{3, 4, 5}</a:t>
              </a:r>
            </a:p>
          </p:txBody>
        </p:sp>
      </p:grpSp>
      <p:sp>
        <p:nvSpPr>
          <p:cNvPr id="35" name="Text Box 59">
            <a:extLst>
              <a:ext uri="{FF2B5EF4-FFF2-40B4-BE49-F238E27FC236}">
                <a16:creationId xmlns:a16="http://schemas.microsoft.com/office/drawing/2014/main" id="{1AA9EADE-ABF7-2349-AC30-709741948A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1142" y="1320804"/>
            <a:ext cx="2085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000" b="0" dirty="0">
                <a:latin typeface="+mn-lt"/>
              </a:rPr>
              <a:t>Sender Window</a:t>
            </a:r>
          </a:p>
        </p:txBody>
      </p:sp>
      <p:sp>
        <p:nvSpPr>
          <p:cNvPr id="37" name="Line 45">
            <a:extLst>
              <a:ext uri="{FF2B5EF4-FFF2-40B4-BE49-F238E27FC236}">
                <a16:creationId xmlns:a16="http://schemas.microsoft.com/office/drawing/2014/main" id="{E8433B75-8CCC-794D-8D60-BF9FB7DD456B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1867" y="3606804"/>
            <a:ext cx="5367338" cy="533400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38" name="Line 46">
            <a:extLst>
              <a:ext uri="{FF2B5EF4-FFF2-40B4-BE49-F238E27FC236}">
                <a16:creationId xmlns:a16="http://schemas.microsoft.com/office/drawing/2014/main" id="{F225EC22-62A1-BB47-91F6-01262C52E46A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1867" y="3911604"/>
            <a:ext cx="5367338" cy="533400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grpSp>
        <p:nvGrpSpPr>
          <p:cNvPr id="44" name="Group 72">
            <a:extLst>
              <a:ext uri="{FF2B5EF4-FFF2-40B4-BE49-F238E27FC236}">
                <a16:creationId xmlns:a16="http://schemas.microsoft.com/office/drawing/2014/main" id="{3FEC31AC-E0DC-1E48-A22B-3CF984D06EA6}"/>
              </a:ext>
            </a:extLst>
          </p:cNvPr>
          <p:cNvGrpSpPr>
            <a:grpSpLocks/>
          </p:cNvGrpSpPr>
          <p:nvPr/>
        </p:nvGrpSpPr>
        <p:grpSpPr bwMode="auto">
          <a:xfrm>
            <a:off x="1679567" y="3686183"/>
            <a:ext cx="1766888" cy="458788"/>
            <a:chOff x="66" y="2450"/>
            <a:chExt cx="1113" cy="289"/>
          </a:xfrm>
        </p:grpSpPr>
        <p:sp>
          <p:nvSpPr>
            <p:cNvPr id="45" name="Text Box 47">
              <a:extLst>
                <a:ext uri="{FF2B5EF4-FFF2-40B4-BE49-F238E27FC236}">
                  <a16:creationId xmlns:a16="http://schemas.microsoft.com/office/drawing/2014/main" id="{AE30B6CC-5044-AF4D-93BB-826F17CD36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7" y="2454"/>
              <a:ext cx="212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0">
                  <a:latin typeface="+mn-lt"/>
                </a:rPr>
                <a:t>6</a:t>
              </a:r>
            </a:p>
          </p:txBody>
        </p:sp>
        <p:sp>
          <p:nvSpPr>
            <p:cNvPr id="46" name="Text Box 57">
              <a:extLst>
                <a:ext uri="{FF2B5EF4-FFF2-40B4-BE49-F238E27FC236}">
                  <a16:creationId xmlns:a16="http://schemas.microsoft.com/office/drawing/2014/main" id="{B837D508-14F2-2B43-8209-FC8EB0EE73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" y="2450"/>
              <a:ext cx="805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2400" b="0">
                  <a:latin typeface="+mn-lt"/>
                </a:rPr>
                <a:t>{4, 5, 6}</a:t>
              </a:r>
            </a:p>
          </p:txBody>
        </p:sp>
      </p:grpSp>
      <p:sp>
        <p:nvSpPr>
          <p:cNvPr id="47" name="Text Box 58">
            <a:extLst>
              <a:ext uri="{FF2B5EF4-FFF2-40B4-BE49-F238E27FC236}">
                <a16:creationId xmlns:a16="http://schemas.microsoft.com/office/drawing/2014/main" id="{56649300-56B4-1F4C-B90F-ADE01B69A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7138" y="3987804"/>
            <a:ext cx="268254" cy="119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400" b="0">
                <a:latin typeface="+mn-lt"/>
              </a:rPr>
              <a:t>.</a:t>
            </a:r>
          </a:p>
          <a:p>
            <a:r>
              <a:rPr lang="en-US" sz="2400" b="0">
                <a:latin typeface="+mn-lt"/>
              </a:rPr>
              <a:t>.</a:t>
            </a:r>
          </a:p>
          <a:p>
            <a:r>
              <a:rPr lang="en-US" sz="2400" b="0">
                <a:latin typeface="+mn-lt"/>
              </a:rPr>
              <a:t>.</a:t>
            </a:r>
          </a:p>
        </p:txBody>
      </p:sp>
      <p:sp>
        <p:nvSpPr>
          <p:cNvPr id="50" name="Text Box 59">
            <a:extLst>
              <a:ext uri="{FF2B5EF4-FFF2-40B4-BE49-F238E27FC236}">
                <a16:creationId xmlns:a16="http://schemas.microsoft.com/office/drawing/2014/main" id="{7D30DAA0-027B-574E-BA8E-D0DB2A5C66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1042" y="1443014"/>
            <a:ext cx="1073436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000" dirty="0"/>
              <a:t>Receiver</a:t>
            </a:r>
            <a:endParaRPr lang="en-US" sz="2000" b="0" dirty="0">
              <a:latin typeface="+mn-lt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955F535-BAD6-0E41-8018-287B1D0F31A8}"/>
              </a:ext>
            </a:extLst>
          </p:cNvPr>
          <p:cNvSpPr txBox="1"/>
          <p:nvPr/>
        </p:nvSpPr>
        <p:spPr>
          <a:xfrm>
            <a:off x="9012795" y="2398765"/>
            <a:ext cx="2264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deliver 1, ack 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1FC7072-622C-7541-B318-CC0F33CEB70A}"/>
              </a:ext>
            </a:extLst>
          </p:cNvPr>
          <p:cNvSpPr txBox="1"/>
          <p:nvPr/>
        </p:nvSpPr>
        <p:spPr>
          <a:xfrm>
            <a:off x="9012795" y="2718746"/>
            <a:ext cx="2264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deliver 2, ack 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B85382-659E-B34F-8A15-A05FACA80B33}"/>
              </a:ext>
            </a:extLst>
          </p:cNvPr>
          <p:cNvSpPr txBox="1"/>
          <p:nvPr/>
        </p:nvSpPr>
        <p:spPr>
          <a:xfrm>
            <a:off x="9012795" y="3057533"/>
            <a:ext cx="2264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deliver 3, ack 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26BC042-9F36-DE4E-A6F6-3E7FC9EB1A18}"/>
              </a:ext>
            </a:extLst>
          </p:cNvPr>
          <p:cNvSpPr txBox="1"/>
          <p:nvPr/>
        </p:nvSpPr>
        <p:spPr>
          <a:xfrm>
            <a:off x="8999609" y="3935720"/>
            <a:ext cx="2264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??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E3E235C-8766-DD4E-9314-433B89913CA1}"/>
              </a:ext>
            </a:extLst>
          </p:cNvPr>
          <p:cNvSpPr txBox="1"/>
          <p:nvPr/>
        </p:nvSpPr>
        <p:spPr>
          <a:xfrm>
            <a:off x="9012795" y="4274507"/>
            <a:ext cx="2264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1F7187-14A9-9E44-BB7B-55A7D853E1E4}"/>
              </a:ext>
            </a:extLst>
          </p:cNvPr>
          <p:cNvSpPr txBox="1"/>
          <p:nvPr/>
        </p:nvSpPr>
        <p:spPr>
          <a:xfrm>
            <a:off x="6668655" y="3408807"/>
            <a:ext cx="2757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  </a:t>
            </a:r>
            <a:r>
              <a:rPr lang="en-US" dirty="0">
                <a:solidFill>
                  <a:srgbClr val="FF0000"/>
                </a:solidFill>
              </a:rPr>
              <a:t>packet 4 is lost</a:t>
            </a:r>
          </a:p>
        </p:txBody>
      </p:sp>
    </p:spTree>
    <p:extLst>
      <p:ext uri="{BB962C8B-B14F-4D97-AF65-F5344CB8AC3E}">
        <p14:creationId xmlns:p14="http://schemas.microsoft.com/office/powerpoint/2010/main" val="425562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7" grpId="0" animBg="1"/>
      <p:bldP spid="38" grpId="0" animBg="1"/>
      <p:bldP spid="47" grpId="0"/>
      <p:bldP spid="51" grpId="0"/>
      <p:bldP spid="52" grpId="0"/>
      <p:bldP spid="53" grpId="0"/>
      <p:bldP spid="55" grpId="0"/>
      <p:bldP spid="56" grpId="0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1B2E0-7C60-4548-8CEC-F7F9C346C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Go-Back-N Operation with Loss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995C7-2273-C64D-81E7-FA8348982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09/01/2021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8B1F9-4F93-0046-8E1B-D7A304E5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7BAC9-1501-234E-BA86-685DD587B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29</a:t>
            </a:fld>
            <a:endParaRPr lang="en-US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5ACB7B3D-16A1-8443-A3C3-3A064FF260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4392" y="5941378"/>
            <a:ext cx="857154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 b="0">
                <a:latin typeface="+mn-lt"/>
              </a:rPr>
              <a:t>Time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B7058928-8736-6B4B-99A4-824AA7BA21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2467" y="1320804"/>
            <a:ext cx="3222463" cy="46165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/>
          <a:p>
            <a:pPr eaLnBrk="1" hangingPunct="1"/>
            <a:r>
              <a:rPr lang="en-US" sz="2400" b="0" dirty="0">
                <a:solidFill>
                  <a:schemeClr val="bg1"/>
                </a:solidFill>
                <a:latin typeface="+mn-lt"/>
              </a:rPr>
              <a:t>Window size = 3 packets</a:t>
            </a:r>
          </a:p>
        </p:txBody>
      </p:sp>
      <p:sp>
        <p:nvSpPr>
          <p:cNvPr id="9" name="Line 6">
            <a:extLst>
              <a:ext uri="{FF2B5EF4-FFF2-40B4-BE49-F238E27FC236}">
                <a16:creationId xmlns:a16="http://schemas.microsoft.com/office/drawing/2014/main" id="{50A9932C-5932-0741-91BB-6AB211DA6D4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55992" y="1920879"/>
            <a:ext cx="30163" cy="36353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E82E2941-81C1-CC43-8A67-CDCEB20F3F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37617" y="1920879"/>
            <a:ext cx="3175" cy="37576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1" name="Line 8">
            <a:extLst>
              <a:ext uri="{FF2B5EF4-FFF2-40B4-BE49-F238E27FC236}">
                <a16:creationId xmlns:a16="http://schemas.microsoft.com/office/drawing/2014/main" id="{68636E70-44CF-C34F-92A0-0CA2200D1AF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6155" y="2073279"/>
            <a:ext cx="5367337" cy="533400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924558D2-5BCC-D34F-A357-B1337BFB0FE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86155" y="2682879"/>
            <a:ext cx="5367337" cy="533400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F4D35535-5AED-4F4F-8630-E689E746A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5860" y="5661978"/>
            <a:ext cx="1177103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 b="0">
                <a:latin typeface="+mn-lt"/>
              </a:rPr>
              <a:t>Sender</a:t>
            </a:r>
          </a:p>
        </p:txBody>
      </p:sp>
      <p:sp>
        <p:nvSpPr>
          <p:cNvPr id="14" name="Text Box 12">
            <a:extLst>
              <a:ext uri="{FF2B5EF4-FFF2-40B4-BE49-F238E27FC236}">
                <a16:creationId xmlns:a16="http://schemas.microsoft.com/office/drawing/2014/main" id="{B8B9FC48-2711-D048-966D-62A9FAE011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3154" y="5661978"/>
            <a:ext cx="1402926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 b="0">
                <a:latin typeface="+mn-lt"/>
              </a:rPr>
              <a:t>Receiver</a:t>
            </a:r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id="{423D8537-3546-AB4E-B849-73AFEB216FC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6155" y="2378079"/>
            <a:ext cx="5367337" cy="533400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6" name="Line 14">
            <a:extLst>
              <a:ext uri="{FF2B5EF4-FFF2-40B4-BE49-F238E27FC236}">
                <a16:creationId xmlns:a16="http://schemas.microsoft.com/office/drawing/2014/main" id="{217872A8-8699-2D44-8A65-85AE436649E2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6155" y="2682879"/>
            <a:ext cx="5367337" cy="533400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7" name="Line 15">
            <a:extLst>
              <a:ext uri="{FF2B5EF4-FFF2-40B4-BE49-F238E27FC236}">
                <a16:creationId xmlns:a16="http://schemas.microsoft.com/office/drawing/2014/main" id="{7E8C1081-3FB9-354C-BF12-81D5471B33C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86155" y="2987679"/>
            <a:ext cx="5367337" cy="533400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8" name="Line 17">
            <a:extLst>
              <a:ext uri="{FF2B5EF4-FFF2-40B4-BE49-F238E27FC236}">
                <a16:creationId xmlns:a16="http://schemas.microsoft.com/office/drawing/2014/main" id="{5210EF3D-0D56-0F43-8555-3B6C1A31F0F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6156" y="3292479"/>
            <a:ext cx="3282972" cy="341951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9" name="Line 42">
            <a:extLst>
              <a:ext uri="{FF2B5EF4-FFF2-40B4-BE49-F238E27FC236}">
                <a16:creationId xmlns:a16="http://schemas.microsoft.com/office/drawing/2014/main" id="{A6E5281D-ED63-CC44-8E1A-5C777A2A33A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71867" y="3302004"/>
            <a:ext cx="5367338" cy="533400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grpSp>
        <p:nvGrpSpPr>
          <p:cNvPr id="20" name="Group 64">
            <a:extLst>
              <a:ext uri="{FF2B5EF4-FFF2-40B4-BE49-F238E27FC236}">
                <a16:creationId xmlns:a16="http://schemas.microsoft.com/office/drawing/2014/main" id="{2901D710-896B-414C-8551-440807F13172}"/>
              </a:ext>
            </a:extLst>
          </p:cNvPr>
          <p:cNvGrpSpPr>
            <a:grpSpLocks/>
          </p:cNvGrpSpPr>
          <p:nvPr/>
        </p:nvGrpSpPr>
        <p:grpSpPr bwMode="auto">
          <a:xfrm>
            <a:off x="1697031" y="1743081"/>
            <a:ext cx="1749430" cy="487363"/>
            <a:chOff x="77" y="1226"/>
            <a:chExt cx="1102" cy="307"/>
          </a:xfrm>
        </p:grpSpPr>
        <p:sp>
          <p:nvSpPr>
            <p:cNvPr id="21" name="Text Box 20">
              <a:extLst>
                <a:ext uri="{FF2B5EF4-FFF2-40B4-BE49-F238E27FC236}">
                  <a16:creationId xmlns:a16="http://schemas.microsoft.com/office/drawing/2014/main" id="{D30BB16B-45F2-7D40-9ACC-DABEAB184E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7" y="1248"/>
              <a:ext cx="212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0">
                  <a:latin typeface="+mn-lt"/>
                </a:rPr>
                <a:t>1</a:t>
              </a:r>
            </a:p>
          </p:txBody>
        </p:sp>
        <p:sp>
          <p:nvSpPr>
            <p:cNvPr id="22" name="Text Box 52">
              <a:extLst>
                <a:ext uri="{FF2B5EF4-FFF2-40B4-BE49-F238E27FC236}">
                  <a16:creationId xmlns:a16="http://schemas.microsoft.com/office/drawing/2014/main" id="{B838B889-FF6D-B24F-835F-A85B17CC15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" y="1226"/>
              <a:ext cx="686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2400" b="0" dirty="0">
                  <a:latin typeface="+mn-lt"/>
                </a:rPr>
                <a:t>{1, x, x}</a:t>
              </a:r>
            </a:p>
          </p:txBody>
        </p:sp>
      </p:grpSp>
      <p:grpSp>
        <p:nvGrpSpPr>
          <p:cNvPr id="23" name="Group 65">
            <a:extLst>
              <a:ext uri="{FF2B5EF4-FFF2-40B4-BE49-F238E27FC236}">
                <a16:creationId xmlns:a16="http://schemas.microsoft.com/office/drawing/2014/main" id="{02EA25D2-5C47-EA46-9459-7F839C42A725}"/>
              </a:ext>
            </a:extLst>
          </p:cNvPr>
          <p:cNvGrpSpPr>
            <a:grpSpLocks/>
          </p:cNvGrpSpPr>
          <p:nvPr/>
        </p:nvGrpSpPr>
        <p:grpSpPr bwMode="auto">
          <a:xfrm>
            <a:off x="1684331" y="2085981"/>
            <a:ext cx="1768478" cy="481013"/>
            <a:chOff x="69" y="1442"/>
            <a:chExt cx="1114" cy="303"/>
          </a:xfrm>
        </p:grpSpPr>
        <p:sp>
          <p:nvSpPr>
            <p:cNvPr id="24" name="Text Box 21">
              <a:extLst>
                <a:ext uri="{FF2B5EF4-FFF2-40B4-BE49-F238E27FC236}">
                  <a16:creationId xmlns:a16="http://schemas.microsoft.com/office/drawing/2014/main" id="{2FAB5C99-CE2B-F143-80E4-5D0954F365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1" y="1460"/>
              <a:ext cx="212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0">
                  <a:latin typeface="+mn-lt"/>
                </a:rPr>
                <a:t>2</a:t>
              </a:r>
            </a:p>
          </p:txBody>
        </p:sp>
        <p:sp>
          <p:nvSpPr>
            <p:cNvPr id="25" name="Text Box 53">
              <a:extLst>
                <a:ext uri="{FF2B5EF4-FFF2-40B4-BE49-F238E27FC236}">
                  <a16:creationId xmlns:a16="http://schemas.microsoft.com/office/drawing/2014/main" id="{216C69CC-F30C-6F4B-8D88-F8EA382CE8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" y="1442"/>
              <a:ext cx="700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2400" b="0" dirty="0">
                  <a:latin typeface="+mn-lt"/>
                </a:rPr>
                <a:t>{1, 2, x}</a:t>
              </a:r>
            </a:p>
          </p:txBody>
        </p:sp>
      </p:grpSp>
      <p:grpSp>
        <p:nvGrpSpPr>
          <p:cNvPr id="26" name="Group 68">
            <a:extLst>
              <a:ext uri="{FF2B5EF4-FFF2-40B4-BE49-F238E27FC236}">
                <a16:creationId xmlns:a16="http://schemas.microsoft.com/office/drawing/2014/main" id="{027F8810-A07D-6C40-9F5D-374C8FDE6C32}"/>
              </a:ext>
            </a:extLst>
          </p:cNvPr>
          <p:cNvGrpSpPr>
            <a:grpSpLocks/>
          </p:cNvGrpSpPr>
          <p:nvPr/>
        </p:nvGrpSpPr>
        <p:grpSpPr bwMode="auto">
          <a:xfrm>
            <a:off x="1679567" y="2466982"/>
            <a:ext cx="1773238" cy="461963"/>
            <a:chOff x="66" y="1682"/>
            <a:chExt cx="1117" cy="291"/>
          </a:xfrm>
        </p:grpSpPr>
        <p:sp>
          <p:nvSpPr>
            <p:cNvPr id="27" name="Text Box 22">
              <a:extLst>
                <a:ext uri="{FF2B5EF4-FFF2-40B4-BE49-F238E27FC236}">
                  <a16:creationId xmlns:a16="http://schemas.microsoft.com/office/drawing/2014/main" id="{C8ACA516-B9D3-164F-A0B9-CDEC7B9C3C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1" y="1688"/>
              <a:ext cx="212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0">
                  <a:latin typeface="+mn-lt"/>
                </a:rPr>
                <a:t>3</a:t>
              </a:r>
            </a:p>
          </p:txBody>
        </p:sp>
        <p:sp>
          <p:nvSpPr>
            <p:cNvPr id="28" name="Text Box 54">
              <a:extLst>
                <a:ext uri="{FF2B5EF4-FFF2-40B4-BE49-F238E27FC236}">
                  <a16:creationId xmlns:a16="http://schemas.microsoft.com/office/drawing/2014/main" id="{DCE0FE33-63BF-2A43-A4C0-DF2B3F6D90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" y="1682"/>
              <a:ext cx="805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2400" b="0" dirty="0">
                  <a:latin typeface="+mn-lt"/>
                </a:rPr>
                <a:t>{1, 2, 3}</a:t>
              </a:r>
            </a:p>
          </p:txBody>
        </p:sp>
      </p:grpSp>
      <p:grpSp>
        <p:nvGrpSpPr>
          <p:cNvPr id="29" name="Group 70">
            <a:extLst>
              <a:ext uri="{FF2B5EF4-FFF2-40B4-BE49-F238E27FC236}">
                <a16:creationId xmlns:a16="http://schemas.microsoft.com/office/drawing/2014/main" id="{9151976F-FF64-BE4B-B064-0B95CD7A7C71}"/>
              </a:ext>
            </a:extLst>
          </p:cNvPr>
          <p:cNvGrpSpPr>
            <a:grpSpLocks/>
          </p:cNvGrpSpPr>
          <p:nvPr/>
        </p:nvGrpSpPr>
        <p:grpSpPr bwMode="auto">
          <a:xfrm>
            <a:off x="1679567" y="2921007"/>
            <a:ext cx="1773238" cy="519113"/>
            <a:chOff x="66" y="1968"/>
            <a:chExt cx="1117" cy="327"/>
          </a:xfrm>
        </p:grpSpPr>
        <p:sp>
          <p:nvSpPr>
            <p:cNvPr id="30" name="Text Box 23">
              <a:extLst>
                <a:ext uri="{FF2B5EF4-FFF2-40B4-BE49-F238E27FC236}">
                  <a16:creationId xmlns:a16="http://schemas.microsoft.com/office/drawing/2014/main" id="{B54382BB-B37C-7243-9A32-8F4D1B7BC5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1" y="2010"/>
              <a:ext cx="212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0" dirty="0">
                  <a:latin typeface="+mn-lt"/>
                </a:rPr>
                <a:t>4</a:t>
              </a:r>
            </a:p>
          </p:txBody>
        </p:sp>
        <p:sp>
          <p:nvSpPr>
            <p:cNvPr id="31" name="Text Box 55">
              <a:extLst>
                <a:ext uri="{FF2B5EF4-FFF2-40B4-BE49-F238E27FC236}">
                  <a16:creationId xmlns:a16="http://schemas.microsoft.com/office/drawing/2014/main" id="{3B1CCA3E-FB6A-194D-A4C0-204311D9F2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" y="1968"/>
              <a:ext cx="805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2400" b="0">
                  <a:latin typeface="+mn-lt"/>
                </a:rPr>
                <a:t>{2, 3, 4}</a:t>
              </a:r>
            </a:p>
          </p:txBody>
        </p:sp>
      </p:grpSp>
      <p:grpSp>
        <p:nvGrpSpPr>
          <p:cNvPr id="32" name="Group 71">
            <a:extLst>
              <a:ext uri="{FF2B5EF4-FFF2-40B4-BE49-F238E27FC236}">
                <a16:creationId xmlns:a16="http://schemas.microsoft.com/office/drawing/2014/main" id="{BAF049BC-1FE8-7843-A03A-6339EA5B9A37}"/>
              </a:ext>
            </a:extLst>
          </p:cNvPr>
          <p:cNvGrpSpPr>
            <a:grpSpLocks/>
          </p:cNvGrpSpPr>
          <p:nvPr/>
        </p:nvGrpSpPr>
        <p:grpSpPr bwMode="auto">
          <a:xfrm>
            <a:off x="1679567" y="3302008"/>
            <a:ext cx="1773238" cy="474663"/>
            <a:chOff x="66" y="2208"/>
            <a:chExt cx="1117" cy="299"/>
          </a:xfrm>
        </p:grpSpPr>
        <p:sp>
          <p:nvSpPr>
            <p:cNvPr id="33" name="Text Box 24">
              <a:extLst>
                <a:ext uri="{FF2B5EF4-FFF2-40B4-BE49-F238E27FC236}">
                  <a16:creationId xmlns:a16="http://schemas.microsoft.com/office/drawing/2014/main" id="{0552F0D4-F9D2-EF4B-9E06-BF04822408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1" y="2222"/>
              <a:ext cx="212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0">
                  <a:latin typeface="+mn-lt"/>
                </a:rPr>
                <a:t>5</a:t>
              </a:r>
            </a:p>
          </p:txBody>
        </p:sp>
        <p:sp>
          <p:nvSpPr>
            <p:cNvPr id="34" name="Text Box 56">
              <a:extLst>
                <a:ext uri="{FF2B5EF4-FFF2-40B4-BE49-F238E27FC236}">
                  <a16:creationId xmlns:a16="http://schemas.microsoft.com/office/drawing/2014/main" id="{1AE36BCD-6490-8F49-B215-67DAA40BB7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" y="2208"/>
              <a:ext cx="805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2400" b="0" dirty="0">
                  <a:latin typeface="+mn-lt"/>
                </a:rPr>
                <a:t>{3, 4, 5}</a:t>
              </a:r>
            </a:p>
          </p:txBody>
        </p:sp>
      </p:grpSp>
      <p:sp>
        <p:nvSpPr>
          <p:cNvPr id="35" name="Text Box 59">
            <a:extLst>
              <a:ext uri="{FF2B5EF4-FFF2-40B4-BE49-F238E27FC236}">
                <a16:creationId xmlns:a16="http://schemas.microsoft.com/office/drawing/2014/main" id="{1AA9EADE-ABF7-2349-AC30-709741948A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1142" y="1320804"/>
            <a:ext cx="2085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000" b="0" dirty="0">
                <a:latin typeface="+mn-lt"/>
              </a:rPr>
              <a:t>Sender Window</a:t>
            </a:r>
          </a:p>
        </p:txBody>
      </p:sp>
      <p:sp>
        <p:nvSpPr>
          <p:cNvPr id="37" name="Line 45">
            <a:extLst>
              <a:ext uri="{FF2B5EF4-FFF2-40B4-BE49-F238E27FC236}">
                <a16:creationId xmlns:a16="http://schemas.microsoft.com/office/drawing/2014/main" id="{E8433B75-8CCC-794D-8D60-BF9FB7DD456B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1867" y="3606804"/>
            <a:ext cx="5367338" cy="533400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38" name="Line 46">
            <a:extLst>
              <a:ext uri="{FF2B5EF4-FFF2-40B4-BE49-F238E27FC236}">
                <a16:creationId xmlns:a16="http://schemas.microsoft.com/office/drawing/2014/main" id="{F225EC22-62A1-BB47-91F6-01262C52E46A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1867" y="3911604"/>
            <a:ext cx="5367338" cy="533400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grpSp>
        <p:nvGrpSpPr>
          <p:cNvPr id="44" name="Group 72">
            <a:extLst>
              <a:ext uri="{FF2B5EF4-FFF2-40B4-BE49-F238E27FC236}">
                <a16:creationId xmlns:a16="http://schemas.microsoft.com/office/drawing/2014/main" id="{3FEC31AC-E0DC-1E48-A22B-3CF984D06EA6}"/>
              </a:ext>
            </a:extLst>
          </p:cNvPr>
          <p:cNvGrpSpPr>
            <a:grpSpLocks/>
          </p:cNvGrpSpPr>
          <p:nvPr/>
        </p:nvGrpSpPr>
        <p:grpSpPr bwMode="auto">
          <a:xfrm>
            <a:off x="1679567" y="3686183"/>
            <a:ext cx="1766888" cy="458788"/>
            <a:chOff x="66" y="2450"/>
            <a:chExt cx="1113" cy="289"/>
          </a:xfrm>
        </p:grpSpPr>
        <p:sp>
          <p:nvSpPr>
            <p:cNvPr id="45" name="Text Box 47">
              <a:extLst>
                <a:ext uri="{FF2B5EF4-FFF2-40B4-BE49-F238E27FC236}">
                  <a16:creationId xmlns:a16="http://schemas.microsoft.com/office/drawing/2014/main" id="{AE30B6CC-5044-AF4D-93BB-826F17CD36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7" y="2454"/>
              <a:ext cx="212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0">
                  <a:latin typeface="+mn-lt"/>
                </a:rPr>
                <a:t>6</a:t>
              </a:r>
            </a:p>
          </p:txBody>
        </p:sp>
        <p:sp>
          <p:nvSpPr>
            <p:cNvPr id="46" name="Text Box 57">
              <a:extLst>
                <a:ext uri="{FF2B5EF4-FFF2-40B4-BE49-F238E27FC236}">
                  <a16:creationId xmlns:a16="http://schemas.microsoft.com/office/drawing/2014/main" id="{B837D508-14F2-2B43-8209-FC8EB0EE73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" y="2450"/>
              <a:ext cx="805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2400" b="0">
                  <a:latin typeface="+mn-lt"/>
                </a:rPr>
                <a:t>{4, 5, 6}</a:t>
              </a:r>
            </a:p>
          </p:txBody>
        </p:sp>
      </p:grpSp>
      <p:sp>
        <p:nvSpPr>
          <p:cNvPr id="47" name="Text Box 58">
            <a:extLst>
              <a:ext uri="{FF2B5EF4-FFF2-40B4-BE49-F238E27FC236}">
                <a16:creationId xmlns:a16="http://schemas.microsoft.com/office/drawing/2014/main" id="{56649300-56B4-1F4C-B90F-ADE01B69A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7138" y="3987804"/>
            <a:ext cx="268254" cy="119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400" b="0">
                <a:latin typeface="+mn-lt"/>
              </a:rPr>
              <a:t>.</a:t>
            </a:r>
          </a:p>
          <a:p>
            <a:r>
              <a:rPr lang="en-US" sz="2400" b="0">
                <a:latin typeface="+mn-lt"/>
              </a:rPr>
              <a:t>.</a:t>
            </a:r>
          </a:p>
          <a:p>
            <a:r>
              <a:rPr lang="en-US" sz="2400" b="0">
                <a:latin typeface="+mn-lt"/>
              </a:rPr>
              <a:t>.</a:t>
            </a:r>
          </a:p>
        </p:txBody>
      </p:sp>
      <p:sp>
        <p:nvSpPr>
          <p:cNvPr id="50" name="Text Box 59">
            <a:extLst>
              <a:ext uri="{FF2B5EF4-FFF2-40B4-BE49-F238E27FC236}">
                <a16:creationId xmlns:a16="http://schemas.microsoft.com/office/drawing/2014/main" id="{7D30DAA0-027B-574E-BA8E-D0DB2A5C66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1042" y="1443014"/>
            <a:ext cx="1073436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000" dirty="0"/>
              <a:t>Receiver</a:t>
            </a:r>
            <a:endParaRPr lang="en-US" sz="2000" b="0" dirty="0">
              <a:latin typeface="+mn-lt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955F535-BAD6-0E41-8018-287B1D0F31A8}"/>
              </a:ext>
            </a:extLst>
          </p:cNvPr>
          <p:cNvSpPr txBox="1"/>
          <p:nvPr/>
        </p:nvSpPr>
        <p:spPr>
          <a:xfrm>
            <a:off x="9012795" y="2398765"/>
            <a:ext cx="2264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deliver 1, ack 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1FC7072-622C-7541-B318-CC0F33CEB70A}"/>
              </a:ext>
            </a:extLst>
          </p:cNvPr>
          <p:cNvSpPr txBox="1"/>
          <p:nvPr/>
        </p:nvSpPr>
        <p:spPr>
          <a:xfrm>
            <a:off x="9012795" y="2718746"/>
            <a:ext cx="2264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deliver 2, ack 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B85382-659E-B34F-8A15-A05FACA80B33}"/>
              </a:ext>
            </a:extLst>
          </p:cNvPr>
          <p:cNvSpPr txBox="1"/>
          <p:nvPr/>
        </p:nvSpPr>
        <p:spPr>
          <a:xfrm>
            <a:off x="9012795" y="3057533"/>
            <a:ext cx="2264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deliver 3, ack 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26BC042-9F36-DE4E-A6F6-3E7FC9EB1A18}"/>
              </a:ext>
            </a:extLst>
          </p:cNvPr>
          <p:cNvSpPr txBox="1"/>
          <p:nvPr/>
        </p:nvSpPr>
        <p:spPr>
          <a:xfrm>
            <a:off x="8999608" y="3935720"/>
            <a:ext cx="2989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Discard, resend ack 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E3E235C-8766-DD4E-9314-433B89913CA1}"/>
              </a:ext>
            </a:extLst>
          </p:cNvPr>
          <p:cNvSpPr txBox="1"/>
          <p:nvPr/>
        </p:nvSpPr>
        <p:spPr>
          <a:xfrm>
            <a:off x="9012795" y="4274507"/>
            <a:ext cx="2907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Discard, resend ack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1F7187-14A9-9E44-BB7B-55A7D853E1E4}"/>
              </a:ext>
            </a:extLst>
          </p:cNvPr>
          <p:cNvSpPr txBox="1"/>
          <p:nvPr/>
        </p:nvSpPr>
        <p:spPr>
          <a:xfrm>
            <a:off x="6668655" y="3408807"/>
            <a:ext cx="2757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  </a:t>
            </a:r>
            <a:r>
              <a:rPr lang="en-US" dirty="0">
                <a:solidFill>
                  <a:srgbClr val="FF0000"/>
                </a:solidFill>
              </a:rPr>
              <a:t>packet 4 is lost</a:t>
            </a:r>
          </a:p>
        </p:txBody>
      </p:sp>
      <p:grpSp>
        <p:nvGrpSpPr>
          <p:cNvPr id="48" name="Group 61">
            <a:extLst>
              <a:ext uri="{FF2B5EF4-FFF2-40B4-BE49-F238E27FC236}">
                <a16:creationId xmlns:a16="http://schemas.microsoft.com/office/drawing/2014/main" id="{1FE8793E-0A36-504B-BCAA-320F4F029271}"/>
              </a:ext>
            </a:extLst>
          </p:cNvPr>
          <p:cNvGrpSpPr>
            <a:grpSpLocks/>
          </p:cNvGrpSpPr>
          <p:nvPr/>
        </p:nvGrpSpPr>
        <p:grpSpPr bwMode="auto">
          <a:xfrm>
            <a:off x="1760386" y="3332023"/>
            <a:ext cx="1800225" cy="1172051"/>
            <a:chOff x="94" y="1968"/>
            <a:chExt cx="1134" cy="1200"/>
          </a:xfrm>
        </p:grpSpPr>
        <p:sp>
          <p:nvSpPr>
            <p:cNvPr id="49" name="Line 62">
              <a:extLst>
                <a:ext uri="{FF2B5EF4-FFF2-40B4-BE49-F238E27FC236}">
                  <a16:creationId xmlns:a16="http://schemas.microsoft.com/office/drawing/2014/main" id="{81F00416-AE5C-D746-8178-F6185F6340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9" y="1968"/>
              <a:ext cx="829" cy="0"/>
            </a:xfrm>
            <a:prstGeom prst="line">
              <a:avLst/>
            </a:prstGeom>
            <a:noFill/>
            <a:ln w="38100" cmpd="sng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4" name="Line 63">
              <a:extLst>
                <a:ext uri="{FF2B5EF4-FFF2-40B4-BE49-F238E27FC236}">
                  <a16:creationId xmlns:a16="http://schemas.microsoft.com/office/drawing/2014/main" id="{E351C6F2-73F6-1F47-BA3F-5353E14DBC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9" y="3168"/>
              <a:ext cx="829" cy="0"/>
            </a:xfrm>
            <a:prstGeom prst="line">
              <a:avLst/>
            </a:prstGeom>
            <a:noFill/>
            <a:ln w="38100" cmpd="sng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7" name="Line 64">
              <a:extLst>
                <a:ext uri="{FF2B5EF4-FFF2-40B4-BE49-F238E27FC236}">
                  <a16:creationId xmlns:a16="http://schemas.microsoft.com/office/drawing/2014/main" id="{3E556C3F-6D93-FD46-871A-5D2BBFDA3B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0" y="1968"/>
              <a:ext cx="0" cy="1200"/>
            </a:xfrm>
            <a:prstGeom prst="line">
              <a:avLst/>
            </a:prstGeom>
            <a:noFill/>
            <a:ln w="38100" cmpd="sng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8" name="Text Box 65">
              <a:extLst>
                <a:ext uri="{FF2B5EF4-FFF2-40B4-BE49-F238E27FC236}">
                  <a16:creationId xmlns:a16="http://schemas.microsoft.com/office/drawing/2014/main" id="{8C4FD079-18D5-CF49-A45B-A3A11FC283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" y="2241"/>
              <a:ext cx="798" cy="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 dirty="0">
                  <a:solidFill>
                    <a:srgbClr val="FF0000"/>
                  </a:solidFill>
                  <a:latin typeface="+mn-lt"/>
                </a:rPr>
                <a:t>Timeout</a:t>
              </a:r>
            </a:p>
            <a:p>
              <a:pPr eaLnBrk="1" hangingPunct="1"/>
              <a:r>
                <a:rPr lang="en-US" sz="2000" dirty="0">
                  <a:solidFill>
                    <a:srgbClr val="FF0000"/>
                  </a:solidFill>
                  <a:latin typeface="+mn-lt"/>
                </a:rPr>
                <a:t>Packet 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FFF8286-57F1-734E-8707-99E91201DFBF}"/>
              </a:ext>
            </a:extLst>
          </p:cNvPr>
          <p:cNvGrpSpPr/>
          <p:nvPr/>
        </p:nvGrpSpPr>
        <p:grpSpPr>
          <a:xfrm>
            <a:off x="3051824" y="4289529"/>
            <a:ext cx="5906781" cy="1272161"/>
            <a:chOff x="3051824" y="4289529"/>
            <a:chExt cx="5906781" cy="1272161"/>
          </a:xfrm>
        </p:grpSpPr>
        <p:sp>
          <p:nvSpPr>
            <p:cNvPr id="59" name="Line 17">
              <a:extLst>
                <a:ext uri="{FF2B5EF4-FFF2-40B4-BE49-F238E27FC236}">
                  <a16:creationId xmlns:a16="http://schemas.microsoft.com/office/drawing/2014/main" id="{05E197A6-803A-BD4B-8817-B430A47DBF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5556" y="4575415"/>
              <a:ext cx="5320602" cy="507220"/>
            </a:xfrm>
            <a:prstGeom prst="line">
              <a:avLst/>
            </a:prstGeom>
            <a:noFill/>
            <a:ln w="38100">
              <a:solidFill>
                <a:schemeClr val="accent5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0" name="Line 45">
              <a:extLst>
                <a:ext uri="{FF2B5EF4-FFF2-40B4-BE49-F238E27FC236}">
                  <a16:creationId xmlns:a16="http://schemas.microsoft.com/office/drawing/2014/main" id="{258C3E79-E89E-D149-96C8-BAEE9978E1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91267" y="4806615"/>
              <a:ext cx="5367338" cy="533400"/>
            </a:xfrm>
            <a:prstGeom prst="line">
              <a:avLst/>
            </a:prstGeom>
            <a:noFill/>
            <a:ln w="38100">
              <a:solidFill>
                <a:schemeClr val="accent5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1" name="Line 46">
              <a:extLst>
                <a:ext uri="{FF2B5EF4-FFF2-40B4-BE49-F238E27FC236}">
                  <a16:creationId xmlns:a16="http://schemas.microsoft.com/office/drawing/2014/main" id="{D40D8E0C-5E34-4B40-9B4B-59B4D3188A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91267" y="5028290"/>
              <a:ext cx="5367338" cy="533400"/>
            </a:xfrm>
            <a:prstGeom prst="line">
              <a:avLst/>
            </a:prstGeom>
            <a:noFill/>
            <a:ln w="38100">
              <a:solidFill>
                <a:schemeClr val="accent5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" name="Text Box 23">
              <a:extLst>
                <a:ext uri="{FF2B5EF4-FFF2-40B4-BE49-F238E27FC236}">
                  <a16:creationId xmlns:a16="http://schemas.microsoft.com/office/drawing/2014/main" id="{8B259D6E-1172-E44D-BEC7-03FA048A0D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4949" y="4289529"/>
              <a:ext cx="336550" cy="452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0" dirty="0">
                  <a:latin typeface="+mn-lt"/>
                </a:rPr>
                <a:t>4</a:t>
              </a:r>
            </a:p>
          </p:txBody>
        </p:sp>
        <p:sp>
          <p:nvSpPr>
            <p:cNvPr id="63" name="Text Box 23">
              <a:extLst>
                <a:ext uri="{FF2B5EF4-FFF2-40B4-BE49-F238E27FC236}">
                  <a16:creationId xmlns:a16="http://schemas.microsoft.com/office/drawing/2014/main" id="{0D89555D-6F97-774F-B728-822281016A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9667" y="4574274"/>
              <a:ext cx="321210" cy="452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dirty="0">
                  <a:latin typeface="+mn-lt"/>
                </a:rPr>
                <a:t>5</a:t>
              </a:r>
              <a:endParaRPr lang="en-US" b="0" dirty="0">
                <a:latin typeface="+mn-lt"/>
              </a:endParaRPr>
            </a:p>
          </p:txBody>
        </p:sp>
        <p:sp>
          <p:nvSpPr>
            <p:cNvPr id="64" name="Text Box 23">
              <a:extLst>
                <a:ext uri="{FF2B5EF4-FFF2-40B4-BE49-F238E27FC236}">
                  <a16:creationId xmlns:a16="http://schemas.microsoft.com/office/drawing/2014/main" id="{7E7DBCF5-C193-4A48-AE09-BA70272779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1824" y="4812456"/>
              <a:ext cx="321210" cy="452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0" dirty="0">
                  <a:latin typeface="+mn-lt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626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9B5DE-8E78-0E4E-922E-1B376AA13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aside: What </a:t>
            </a:r>
            <a:r>
              <a:rPr lang="en-US" i="1" dirty="0"/>
              <a:t>exactly </a:t>
            </a:r>
            <a:r>
              <a:rPr lang="en-US" dirty="0"/>
              <a:t>is a network application?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040E7-58F6-424C-A413-34D5DBDAB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6202"/>
            <a:ext cx="10972800" cy="26902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Two or more </a:t>
            </a:r>
            <a:r>
              <a:rPr lang="en-US" b="1" dirty="0"/>
              <a:t>processes </a:t>
            </a:r>
            <a:r>
              <a:rPr lang="en-US" dirty="0"/>
              <a:t>running in </a:t>
            </a:r>
            <a:r>
              <a:rPr lang="en-US" b="1" dirty="0"/>
              <a:t>end systems</a:t>
            </a:r>
            <a:r>
              <a:rPr lang="en-US" dirty="0"/>
              <a:t> that send </a:t>
            </a:r>
            <a:r>
              <a:rPr lang="en-US" b="1" dirty="0"/>
              <a:t>messages</a:t>
            </a:r>
            <a:r>
              <a:rPr lang="en-US" dirty="0"/>
              <a:t> over a network to accomplish some goal</a:t>
            </a:r>
          </a:p>
          <a:p>
            <a:pPr lvl="1"/>
            <a:r>
              <a:rPr lang="en-US" dirty="0"/>
              <a:t>Each process is a running instance of a program</a:t>
            </a:r>
          </a:p>
          <a:p>
            <a:pPr lvl="1"/>
            <a:r>
              <a:rPr lang="en-US" dirty="0"/>
              <a:t>Programs can be written in any programming language (C, Java, Python, Go, etc.)</a:t>
            </a:r>
          </a:p>
          <a:p>
            <a:pPr lvl="1"/>
            <a:r>
              <a:rPr lang="en-US" dirty="0"/>
              <a:t>Programs use the </a:t>
            </a:r>
            <a:r>
              <a:rPr lang="en-US" b="1" dirty="0"/>
              <a:t>socket API (Application Programming Interface)</a:t>
            </a:r>
            <a:r>
              <a:rPr lang="en-US" dirty="0"/>
              <a:t> to send and receive messages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9072E-39CD-BB40-9C64-68692BDA4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09/01/2021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8590C-BDC0-5B46-84FE-FCD112C28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430AC-1281-1846-B9D8-6B0B524DA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3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956162-F576-6943-8F4D-BAAA6FF3D022}"/>
              </a:ext>
            </a:extLst>
          </p:cNvPr>
          <p:cNvGrpSpPr/>
          <p:nvPr/>
        </p:nvGrpSpPr>
        <p:grpSpPr>
          <a:xfrm>
            <a:off x="2318218" y="4088827"/>
            <a:ext cx="8077200" cy="2354262"/>
            <a:chOff x="2318218" y="4088827"/>
            <a:chExt cx="8077200" cy="2354262"/>
          </a:xfrm>
        </p:grpSpPr>
        <p:sp>
          <p:nvSpPr>
            <p:cNvPr id="8" name="Freeform 66">
              <a:extLst>
                <a:ext uri="{FF2B5EF4-FFF2-40B4-BE49-F238E27FC236}">
                  <a16:creationId xmlns:a16="http://schemas.microsoft.com/office/drawing/2014/main" id="{96F8A2C1-7C2E-D447-A60B-8C9D1BC97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2481" y="4098352"/>
              <a:ext cx="736600" cy="1998662"/>
            </a:xfrm>
            <a:custGeom>
              <a:avLst/>
              <a:gdLst>
                <a:gd name="T0" fmla="*/ 2147483647 w 464"/>
                <a:gd name="T1" fmla="*/ 2147483647 h 1259"/>
                <a:gd name="T2" fmla="*/ 0 w 464"/>
                <a:gd name="T3" fmla="*/ 0 h 1259"/>
                <a:gd name="T4" fmla="*/ 2147483647 w 464"/>
                <a:gd name="T5" fmla="*/ 2147483647 h 1259"/>
                <a:gd name="T6" fmla="*/ 2147483647 w 464"/>
                <a:gd name="T7" fmla="*/ 2147483647 h 1259"/>
                <a:gd name="T8" fmla="*/ 2147483647 w 464"/>
                <a:gd name="T9" fmla="*/ 2147483647 h 12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64"/>
                <a:gd name="T16" fmla="*/ 0 h 1259"/>
                <a:gd name="T17" fmla="*/ 464 w 464"/>
                <a:gd name="T18" fmla="*/ 1259 h 12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64" h="1259">
                  <a:moveTo>
                    <a:pt x="464" y="1060"/>
                  </a:moveTo>
                  <a:lnTo>
                    <a:pt x="0" y="0"/>
                  </a:lnTo>
                  <a:lnTo>
                    <a:pt x="6" y="1258"/>
                  </a:lnTo>
                  <a:lnTo>
                    <a:pt x="382" y="1259"/>
                  </a:lnTo>
                  <a:lnTo>
                    <a:pt x="464" y="1060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6C3893D2-1246-9845-8E1C-40A65DF36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7781" y="5395339"/>
              <a:ext cx="1808162" cy="1031875"/>
            </a:xfrm>
            <a:custGeom>
              <a:avLst/>
              <a:gdLst>
                <a:gd name="T0" fmla="*/ 2147483647 w 2135"/>
                <a:gd name="T1" fmla="*/ 2147483647 h 1662"/>
                <a:gd name="T2" fmla="*/ 2147483647 w 2135"/>
                <a:gd name="T3" fmla="*/ 2147483647 h 1662"/>
                <a:gd name="T4" fmla="*/ 2147483647 w 2135"/>
                <a:gd name="T5" fmla="*/ 2147483647 h 1662"/>
                <a:gd name="T6" fmla="*/ 2147483647 w 2135"/>
                <a:gd name="T7" fmla="*/ 2147483647 h 1662"/>
                <a:gd name="T8" fmla="*/ 2147483647 w 2135"/>
                <a:gd name="T9" fmla="*/ 2147483647 h 1662"/>
                <a:gd name="T10" fmla="*/ 2147483647 w 2135"/>
                <a:gd name="T11" fmla="*/ 2147483647 h 1662"/>
                <a:gd name="T12" fmla="*/ 2147483647 w 2135"/>
                <a:gd name="T13" fmla="*/ 2147483647 h 1662"/>
                <a:gd name="T14" fmla="*/ 2147483647 w 2135"/>
                <a:gd name="T15" fmla="*/ 2147483647 h 1662"/>
                <a:gd name="T16" fmla="*/ 2147483647 w 2135"/>
                <a:gd name="T17" fmla="*/ 2147483647 h 1662"/>
                <a:gd name="T18" fmla="*/ 2147483647 w 2135"/>
                <a:gd name="T19" fmla="*/ 2147483647 h 1662"/>
                <a:gd name="T20" fmla="*/ 2147483647 w 2135"/>
                <a:gd name="T21" fmla="*/ 2147483647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135"/>
                <a:gd name="T34" fmla="*/ 0 h 1662"/>
                <a:gd name="T35" fmla="*/ 2135 w 2135"/>
                <a:gd name="T36" fmla="*/ 1662 h 166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</a:pPr>
              <a:endParaRPr lang="en-US"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0" name="Text Box 51">
              <a:extLst>
                <a:ext uri="{FF2B5EF4-FFF2-40B4-BE49-F238E27FC236}">
                  <a16:creationId xmlns:a16="http://schemas.microsoft.com/office/drawing/2014/main" id="{3B40A077-152A-7D44-9FDC-2F28554EDA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05931" y="5527102"/>
              <a:ext cx="87471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Internet</a:t>
              </a:r>
            </a:p>
          </p:txBody>
        </p:sp>
        <p:sp>
          <p:nvSpPr>
            <p:cNvPr id="11" name="Line 52">
              <a:extLst>
                <a:ext uri="{FF2B5EF4-FFF2-40B4-BE49-F238E27FC236}">
                  <a16:creationId xmlns:a16="http://schemas.microsoft.com/office/drawing/2014/main" id="{9BD6560F-E1BE-B64F-9C80-124EAA55B9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26481" y="5938264"/>
              <a:ext cx="221138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2" name="Text Box 53">
              <a:extLst>
                <a:ext uri="{FF2B5EF4-FFF2-40B4-BE49-F238E27FC236}">
                  <a16:creationId xmlns:a16="http://schemas.microsoft.com/office/drawing/2014/main" id="{8CD92E71-9DF0-F548-BC3D-D2DFA626A7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47618" y="5163564"/>
              <a:ext cx="1063625" cy="825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controlled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by OS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3" name="Text Box 56">
              <a:extLst>
                <a:ext uri="{FF2B5EF4-FFF2-40B4-BE49-F238E27FC236}">
                  <a16:creationId xmlns:a16="http://schemas.microsoft.com/office/drawing/2014/main" id="{9D2B8B59-9C3B-4F4F-9D5E-812EED98C1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25393" y="4263452"/>
              <a:ext cx="1470025" cy="533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controlled by</a:t>
              </a:r>
            </a:p>
            <a:p>
              <a:pPr marL="0" marR="0" lvl="0" indent="0" defTabSz="91440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app developer</a:t>
              </a:r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C9CF01BA-7C60-994B-B213-8355376A1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2081" y="4161852"/>
              <a:ext cx="758825" cy="1997075"/>
            </a:xfrm>
            <a:custGeom>
              <a:avLst/>
              <a:gdLst>
                <a:gd name="T0" fmla="*/ 0 w 478"/>
                <a:gd name="T1" fmla="*/ 2147483647 h 1258"/>
                <a:gd name="T2" fmla="*/ 2147483647 w 478"/>
                <a:gd name="T3" fmla="*/ 0 h 1258"/>
                <a:gd name="T4" fmla="*/ 2147483647 w 478"/>
                <a:gd name="T5" fmla="*/ 2147483647 h 1258"/>
                <a:gd name="T6" fmla="*/ 2147483647 w 478"/>
                <a:gd name="T7" fmla="*/ 2147483647 h 1258"/>
                <a:gd name="T8" fmla="*/ 0 w 478"/>
                <a:gd name="T9" fmla="*/ 2147483647 h 12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78"/>
                <a:gd name="T16" fmla="*/ 0 h 1258"/>
                <a:gd name="T17" fmla="*/ 478 w 478"/>
                <a:gd name="T18" fmla="*/ 1258 h 12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78" h="1258">
                  <a:moveTo>
                    <a:pt x="0" y="1040"/>
                  </a:moveTo>
                  <a:lnTo>
                    <a:pt x="478" y="0"/>
                  </a:lnTo>
                  <a:lnTo>
                    <a:pt x="472" y="1258"/>
                  </a:lnTo>
                  <a:lnTo>
                    <a:pt x="41" y="1246"/>
                  </a:lnTo>
                  <a:lnTo>
                    <a:pt x="0" y="1040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A463BAD9-4CB4-4541-B979-96FC273DA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356" y="4117402"/>
              <a:ext cx="1296987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" name="Rectangle 24">
              <a:extLst>
                <a:ext uri="{FF2B5EF4-FFF2-40B4-BE49-F238E27FC236}">
                  <a16:creationId xmlns:a16="http://schemas.microsoft.com/office/drawing/2014/main" id="{698C6CEE-869E-3545-998E-A50F3A6F69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7256" y="4171377"/>
              <a:ext cx="1273175" cy="197961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7" name="Line 25">
              <a:extLst>
                <a:ext uri="{FF2B5EF4-FFF2-40B4-BE49-F238E27FC236}">
                  <a16:creationId xmlns:a16="http://schemas.microsoft.com/office/drawing/2014/main" id="{0F968F52-EA1C-B340-91A5-382E3BF392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16781" y="4931789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" name="Text Box 26">
              <a:extLst>
                <a:ext uri="{FF2B5EF4-FFF2-40B4-BE49-F238E27FC236}">
                  <a16:creationId xmlns:a16="http://schemas.microsoft.com/office/drawing/2014/main" id="{96099502-A6A9-654E-AA1C-397B0308B7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3918" y="4914327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srgbClr val="969696"/>
                  </a:solidFill>
                  <a:latin typeface="Tahoma" panose="020B0604030504040204" pitchFamily="34" charset="0"/>
                </a:rPr>
                <a:t>transport</a:t>
              </a:r>
            </a:p>
          </p:txBody>
        </p:sp>
        <p:sp>
          <p:nvSpPr>
            <p:cNvPr id="19" name="Line 27">
              <a:extLst>
                <a:ext uri="{FF2B5EF4-FFF2-40B4-BE49-F238E27FC236}">
                  <a16:creationId xmlns:a16="http://schemas.microsoft.com/office/drawing/2014/main" id="{13E3058C-B803-A04C-89D2-24D0AE7D9A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4718" y="5252464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0" name="Line 28">
              <a:extLst>
                <a:ext uri="{FF2B5EF4-FFF2-40B4-BE49-F238E27FC236}">
                  <a16:creationId xmlns:a16="http://schemas.microsoft.com/office/drawing/2014/main" id="{72D48210-6B4E-AE49-BEC8-79E2976ACA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10431" y="5562027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1" name="Line 29">
              <a:extLst>
                <a:ext uri="{FF2B5EF4-FFF2-40B4-BE49-F238E27FC236}">
                  <a16:creationId xmlns:a16="http://schemas.microsoft.com/office/drawing/2014/main" id="{1A9671AD-0737-1E44-94AC-DAAC6E137E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10431" y="5847777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2" name="Text Box 26">
              <a:extLst>
                <a:ext uri="{FF2B5EF4-FFF2-40B4-BE49-F238E27FC236}">
                  <a16:creationId xmlns:a16="http://schemas.microsoft.com/office/drawing/2014/main" id="{017D7E9E-D695-5B4C-BB53-2FFC65DD6E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8843" y="4161852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application</a:t>
              </a:r>
            </a:p>
          </p:txBody>
        </p:sp>
        <p:sp>
          <p:nvSpPr>
            <p:cNvPr id="23" name="Text Box 26">
              <a:extLst>
                <a:ext uri="{FF2B5EF4-FFF2-40B4-BE49-F238E27FC236}">
                  <a16:creationId xmlns:a16="http://schemas.microsoft.com/office/drawing/2014/main" id="{EB0C7139-4332-9F46-A0FD-792D5B8598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4393" y="5819202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srgbClr val="969696"/>
                  </a:solidFill>
                  <a:latin typeface="Tahoma" panose="020B0604030504040204" pitchFamily="34" charset="0"/>
                </a:rPr>
                <a:t>physical</a:t>
              </a:r>
            </a:p>
          </p:txBody>
        </p:sp>
        <p:sp>
          <p:nvSpPr>
            <p:cNvPr id="24" name="Text Box 26">
              <a:extLst>
                <a:ext uri="{FF2B5EF4-FFF2-40B4-BE49-F238E27FC236}">
                  <a16:creationId xmlns:a16="http://schemas.microsoft.com/office/drawing/2014/main" id="{9B21FE53-1A4F-8448-B821-C0F872E6CB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3443" y="5533452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969696"/>
                  </a:solidFill>
                  <a:latin typeface="Tahoma" panose="020B0604030504040204" pitchFamily="34" charset="0"/>
                </a:rPr>
                <a:t>link</a:t>
              </a:r>
            </a:p>
          </p:txBody>
        </p:sp>
        <p:sp>
          <p:nvSpPr>
            <p:cNvPr id="25" name="Text Box 26">
              <a:extLst>
                <a:ext uri="{FF2B5EF4-FFF2-40B4-BE49-F238E27FC236}">
                  <a16:creationId xmlns:a16="http://schemas.microsoft.com/office/drawing/2014/main" id="{C2D77CAD-8BEF-4A4E-BC8A-5DE7C2001F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3918" y="5238177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srgbClr val="969696"/>
                  </a:solidFill>
                  <a:latin typeface="Tahoma" panose="020B0604030504040204" pitchFamily="34" charset="0"/>
                </a:rPr>
                <a:t>network</a:t>
              </a:r>
            </a:p>
          </p:txBody>
        </p:sp>
        <p:sp>
          <p:nvSpPr>
            <p:cNvPr id="26" name="Oval 57">
              <a:extLst>
                <a:ext uri="{FF2B5EF4-FFF2-40B4-BE49-F238E27FC236}">
                  <a16:creationId xmlns:a16="http://schemas.microsoft.com/office/drawing/2014/main" id="{2EAA0D9A-3F61-7E4E-8000-BB386C294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2193" y="4436489"/>
              <a:ext cx="990600" cy="304800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process</a:t>
              </a:r>
            </a:p>
          </p:txBody>
        </p:sp>
        <p:grpSp>
          <p:nvGrpSpPr>
            <p:cNvPr id="27" name="Group 58">
              <a:extLst>
                <a:ext uri="{FF2B5EF4-FFF2-40B4-BE49-F238E27FC236}">
                  <a16:creationId xmlns:a16="http://schemas.microsoft.com/office/drawing/2014/main" id="{B90C21BC-D566-A74A-8469-9540568201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9843" y="4796852"/>
              <a:ext cx="546100" cy="225425"/>
              <a:chOff x="1287" y="2524"/>
              <a:chExt cx="260" cy="100"/>
            </a:xfrm>
          </p:grpSpPr>
          <p:sp>
            <p:nvSpPr>
              <p:cNvPr id="57" name="Rectangle 59">
                <a:extLst>
                  <a:ext uri="{FF2B5EF4-FFF2-40B4-BE49-F238E27FC236}">
                    <a16:creationId xmlns:a16="http://schemas.microsoft.com/office/drawing/2014/main" id="{3FA188BD-49E9-E741-B1C4-06D8509C1F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7" y="2524"/>
                <a:ext cx="260" cy="100"/>
              </a:xfrm>
              <a:prstGeom prst="rect">
                <a:avLst/>
              </a:prstGeom>
              <a:solidFill>
                <a:srgbClr val="C96B7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8" name="Rectangle 60">
                <a:extLst>
                  <a:ext uri="{FF2B5EF4-FFF2-40B4-BE49-F238E27FC236}">
                    <a16:creationId xmlns:a16="http://schemas.microsoft.com/office/drawing/2014/main" id="{F13FB78B-0630-DD43-97DC-B3D5B559C3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" y="2537"/>
                <a:ext cx="156" cy="7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9" name="Rectangle 61">
                <a:extLst>
                  <a:ext uri="{FF2B5EF4-FFF2-40B4-BE49-F238E27FC236}">
                    <a16:creationId xmlns:a16="http://schemas.microsoft.com/office/drawing/2014/main" id="{0B8351FE-09E3-0745-809A-64986098E9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3" y="2582"/>
                <a:ext cx="27" cy="27"/>
              </a:xfrm>
              <a:prstGeom prst="rect">
                <a:avLst/>
              </a:prstGeom>
              <a:solidFill>
                <a:srgbClr val="C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0" name="Rectangle 62">
                <a:extLst>
                  <a:ext uri="{FF2B5EF4-FFF2-40B4-BE49-F238E27FC236}">
                    <a16:creationId xmlns:a16="http://schemas.microsoft.com/office/drawing/2014/main" id="{F744BEF8-AF30-7745-A521-2118BCD36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8" y="2583"/>
                <a:ext cx="26" cy="27"/>
              </a:xfrm>
              <a:prstGeom prst="rect">
                <a:avLst/>
              </a:prstGeom>
              <a:solidFill>
                <a:srgbClr val="C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2FF8FFE3-9699-7E44-955F-7E3D0AB11B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7718" y="4088827"/>
              <a:ext cx="1296988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9" name="Rectangle 24">
              <a:extLst>
                <a:ext uri="{FF2B5EF4-FFF2-40B4-BE49-F238E27FC236}">
                  <a16:creationId xmlns:a16="http://schemas.microsoft.com/office/drawing/2014/main" id="{3B8BB34D-4022-054F-9B16-1C63FEAD0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9618" y="4142802"/>
              <a:ext cx="1273175" cy="197961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" name="Line 25">
              <a:extLst>
                <a:ext uri="{FF2B5EF4-FFF2-40B4-BE49-F238E27FC236}">
                  <a16:creationId xmlns:a16="http://schemas.microsoft.com/office/drawing/2014/main" id="{B29AB22A-A414-8241-8373-F1005E112C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9143" y="4903214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1" name="Text Box 26">
              <a:extLst>
                <a:ext uri="{FF2B5EF4-FFF2-40B4-BE49-F238E27FC236}">
                  <a16:creationId xmlns:a16="http://schemas.microsoft.com/office/drawing/2014/main" id="{39849EE1-2454-864C-8457-F82693C562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6281" y="4885752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srgbClr val="969696"/>
                  </a:solidFill>
                  <a:latin typeface="Tahoma" panose="020B0604030504040204" pitchFamily="34" charset="0"/>
                </a:rPr>
                <a:t>transport</a:t>
              </a:r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98286DDF-3E53-D849-A46D-B5DF910F15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87081" y="5223889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D054CFEC-AC3C-C043-A6CF-8C7A1B4C98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2793" y="5533452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4" name="Line 29">
              <a:extLst>
                <a:ext uri="{FF2B5EF4-FFF2-40B4-BE49-F238E27FC236}">
                  <a16:creationId xmlns:a16="http://schemas.microsoft.com/office/drawing/2014/main" id="{CB8286B2-65BE-F740-BA21-3F0C06CFB5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2793" y="5819202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5" name="Text Box 26">
              <a:extLst>
                <a:ext uri="{FF2B5EF4-FFF2-40B4-BE49-F238E27FC236}">
                  <a16:creationId xmlns:a16="http://schemas.microsoft.com/office/drawing/2014/main" id="{8A797746-CFB5-0E4F-838E-E43211980A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71206" y="4133277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application</a:t>
              </a:r>
            </a:p>
          </p:txBody>
        </p:sp>
        <p:sp>
          <p:nvSpPr>
            <p:cNvPr id="36" name="Text Box 26">
              <a:extLst>
                <a:ext uri="{FF2B5EF4-FFF2-40B4-BE49-F238E27FC236}">
                  <a16:creationId xmlns:a16="http://schemas.microsoft.com/office/drawing/2014/main" id="{B4CD3B5F-58A9-A942-B282-FDC079DC18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26756" y="5790627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srgbClr val="969696"/>
                  </a:solidFill>
                  <a:latin typeface="Tahoma" panose="020B0604030504040204" pitchFamily="34" charset="0"/>
                </a:rPr>
                <a:t>physical</a:t>
              </a:r>
            </a:p>
          </p:txBody>
        </p:sp>
        <p:sp>
          <p:nvSpPr>
            <p:cNvPr id="37" name="Text Box 26">
              <a:extLst>
                <a:ext uri="{FF2B5EF4-FFF2-40B4-BE49-F238E27FC236}">
                  <a16:creationId xmlns:a16="http://schemas.microsoft.com/office/drawing/2014/main" id="{BF62FC80-4EF4-C542-B1A9-34DE4ADA7F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45806" y="5504877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srgbClr val="969696"/>
                  </a:solidFill>
                  <a:latin typeface="Tahoma" panose="020B0604030504040204" pitchFamily="34" charset="0"/>
                </a:rPr>
                <a:t>link</a:t>
              </a:r>
            </a:p>
          </p:txBody>
        </p:sp>
        <p:sp>
          <p:nvSpPr>
            <p:cNvPr id="38" name="Text Box 26">
              <a:extLst>
                <a:ext uri="{FF2B5EF4-FFF2-40B4-BE49-F238E27FC236}">
                  <a16:creationId xmlns:a16="http://schemas.microsoft.com/office/drawing/2014/main" id="{0C068B10-88C4-194C-A694-2E52DA2878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6281" y="5209602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srgbClr val="969696"/>
                  </a:solidFill>
                  <a:latin typeface="Tahoma" panose="020B0604030504040204" pitchFamily="34" charset="0"/>
                </a:rPr>
                <a:t>network</a:t>
              </a:r>
            </a:p>
          </p:txBody>
        </p:sp>
        <p:sp>
          <p:nvSpPr>
            <p:cNvPr id="39" name="Oval 78">
              <a:extLst>
                <a:ext uri="{FF2B5EF4-FFF2-40B4-BE49-F238E27FC236}">
                  <a16:creationId xmlns:a16="http://schemas.microsoft.com/office/drawing/2014/main" id="{819F251D-8F17-064A-BFC0-5625A9CC88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04556" y="4407914"/>
              <a:ext cx="990600" cy="304800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process</a:t>
              </a:r>
            </a:p>
          </p:txBody>
        </p:sp>
        <p:grpSp>
          <p:nvGrpSpPr>
            <p:cNvPr id="40" name="Group 79">
              <a:extLst>
                <a:ext uri="{FF2B5EF4-FFF2-40B4-BE49-F238E27FC236}">
                  <a16:creationId xmlns:a16="http://schemas.microsoft.com/office/drawing/2014/main" id="{BB5D4366-759C-6742-9F2E-3D3AA4053D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52206" y="4768277"/>
              <a:ext cx="546100" cy="225425"/>
              <a:chOff x="1287" y="2524"/>
              <a:chExt cx="260" cy="100"/>
            </a:xfrm>
          </p:grpSpPr>
          <p:sp>
            <p:nvSpPr>
              <p:cNvPr id="53" name="Rectangle 80">
                <a:extLst>
                  <a:ext uri="{FF2B5EF4-FFF2-40B4-BE49-F238E27FC236}">
                    <a16:creationId xmlns:a16="http://schemas.microsoft.com/office/drawing/2014/main" id="{A612F24A-7F8C-984B-8A0F-0428C793F1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7" y="2524"/>
                <a:ext cx="260" cy="100"/>
              </a:xfrm>
              <a:prstGeom prst="rect">
                <a:avLst/>
              </a:prstGeom>
              <a:solidFill>
                <a:srgbClr val="C96B7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4" name="Rectangle 81">
                <a:extLst>
                  <a:ext uri="{FF2B5EF4-FFF2-40B4-BE49-F238E27FC236}">
                    <a16:creationId xmlns:a16="http://schemas.microsoft.com/office/drawing/2014/main" id="{D3D7917A-B619-1844-B033-C68473F536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" y="2537"/>
                <a:ext cx="156" cy="7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5" name="Rectangle 82">
                <a:extLst>
                  <a:ext uri="{FF2B5EF4-FFF2-40B4-BE49-F238E27FC236}">
                    <a16:creationId xmlns:a16="http://schemas.microsoft.com/office/drawing/2014/main" id="{50223EA3-3A5A-7F40-98FF-761EBC778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3" y="2582"/>
                <a:ext cx="27" cy="27"/>
              </a:xfrm>
              <a:prstGeom prst="rect">
                <a:avLst/>
              </a:prstGeom>
              <a:solidFill>
                <a:srgbClr val="C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6" name="Rectangle 83">
                <a:extLst>
                  <a:ext uri="{FF2B5EF4-FFF2-40B4-BE49-F238E27FC236}">
                    <a16:creationId xmlns:a16="http://schemas.microsoft.com/office/drawing/2014/main" id="{AEE6C9AA-A718-6C4A-9661-FF90B52AE2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8" y="2583"/>
                <a:ext cx="26" cy="27"/>
              </a:xfrm>
              <a:prstGeom prst="rect">
                <a:avLst/>
              </a:prstGeom>
              <a:solidFill>
                <a:srgbClr val="C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41" name="Line 88">
              <a:extLst>
                <a:ext uri="{FF2B5EF4-FFF2-40B4-BE49-F238E27FC236}">
                  <a16:creationId xmlns:a16="http://schemas.microsoft.com/office/drawing/2014/main" id="{8A054CA2-7991-D64F-910A-91BD94766E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61831" y="4539677"/>
              <a:ext cx="609600" cy="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</a:pPr>
              <a:endParaRPr lang="en-US"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2" name="Line 89">
              <a:extLst>
                <a:ext uri="{FF2B5EF4-FFF2-40B4-BE49-F238E27FC236}">
                  <a16:creationId xmlns:a16="http://schemas.microsoft.com/office/drawing/2014/main" id="{C347A8F7-0769-3C48-9453-D63E881EAC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87256" y="4965127"/>
              <a:ext cx="0" cy="102235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</a:pPr>
              <a:endParaRPr lang="en-US"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" name="Line 90">
              <a:extLst>
                <a:ext uri="{FF2B5EF4-FFF2-40B4-BE49-F238E27FC236}">
                  <a16:creationId xmlns:a16="http://schemas.microsoft.com/office/drawing/2014/main" id="{8C37414A-20EB-2F4B-A60F-809E916B25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611068" y="5465189"/>
              <a:ext cx="609600" cy="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</a:pPr>
              <a:endParaRPr lang="en-US"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" name="Text Box 56">
              <a:extLst>
                <a:ext uri="{FF2B5EF4-FFF2-40B4-BE49-F238E27FC236}">
                  <a16:creationId xmlns:a16="http://schemas.microsoft.com/office/drawing/2014/main" id="{B6C42D5C-81B1-AD4C-AA38-C6ED31AC7F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24968" y="4220589"/>
              <a:ext cx="91757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1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socket</a:t>
              </a:r>
            </a:p>
          </p:txBody>
        </p:sp>
        <p:sp>
          <p:nvSpPr>
            <p:cNvPr id="45" name="Line 92">
              <a:extLst>
                <a:ext uri="{FF2B5EF4-FFF2-40B4-BE49-F238E27FC236}">
                  <a16:creationId xmlns:a16="http://schemas.microsoft.com/office/drawing/2014/main" id="{E5A392F7-C287-8D4A-B4CF-F9EE7DFD58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28018" y="4420614"/>
              <a:ext cx="968375" cy="434975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</a:pPr>
              <a:endParaRPr lang="en-US"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6" name="Line 93">
              <a:extLst>
                <a:ext uri="{FF2B5EF4-FFF2-40B4-BE49-F238E27FC236}">
                  <a16:creationId xmlns:a16="http://schemas.microsoft.com/office/drawing/2014/main" id="{5D4E376F-ED1F-5043-82E2-7565AF3ACE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463181" y="4409502"/>
              <a:ext cx="968375" cy="434975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</a:pPr>
              <a:endParaRPr lang="en-US"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47" name="Group 96">
              <a:extLst>
                <a:ext uri="{FF2B5EF4-FFF2-40B4-BE49-F238E27FC236}">
                  <a16:creationId xmlns:a16="http://schemas.microsoft.com/office/drawing/2014/main" id="{2A0101EB-2674-9D4D-86B5-512589180C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18218" y="5474714"/>
              <a:ext cx="719138" cy="773113"/>
              <a:chOff x="-44" y="1473"/>
              <a:chExt cx="981" cy="1105"/>
            </a:xfrm>
          </p:grpSpPr>
          <p:pic>
            <p:nvPicPr>
              <p:cNvPr id="51" name="Picture 97" descr="desktop_computer_stylized_medium">
                <a:extLst>
                  <a:ext uri="{FF2B5EF4-FFF2-40B4-BE49-F238E27FC236}">
                    <a16:creationId xmlns:a16="http://schemas.microsoft.com/office/drawing/2014/main" id="{A4332991-345E-194D-B268-B7051DF038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" name="Freeform 98">
                <a:extLst>
                  <a:ext uri="{FF2B5EF4-FFF2-40B4-BE49-F238E27FC236}">
                    <a16:creationId xmlns:a16="http://schemas.microsoft.com/office/drawing/2014/main" id="{F5C1F4C9-8315-0C4B-BCC3-D7AC0D2A6A4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48" name="Group 99">
              <a:extLst>
                <a:ext uri="{FF2B5EF4-FFF2-40B4-BE49-F238E27FC236}">
                  <a16:creationId xmlns:a16="http://schemas.microsoft.com/office/drawing/2014/main" id="{37E00053-AA89-1B44-A21D-2944A321A50F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014293" y="5669977"/>
              <a:ext cx="719138" cy="773112"/>
              <a:chOff x="-44" y="1473"/>
              <a:chExt cx="981" cy="1105"/>
            </a:xfrm>
          </p:grpSpPr>
          <p:pic>
            <p:nvPicPr>
              <p:cNvPr id="49" name="Picture 100" descr="desktop_computer_stylized_medium">
                <a:extLst>
                  <a:ext uri="{FF2B5EF4-FFF2-40B4-BE49-F238E27FC236}">
                    <a16:creationId xmlns:a16="http://schemas.microsoft.com/office/drawing/2014/main" id="{3CCA719C-4998-A340-AF14-FC675B3233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0" name="Freeform 101">
                <a:extLst>
                  <a:ext uri="{FF2B5EF4-FFF2-40B4-BE49-F238E27FC236}">
                    <a16:creationId xmlns:a16="http://schemas.microsoft.com/office/drawing/2014/main" id="{94030C25-8CFE-9144-B9F8-ECFE93C55AE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7489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17046-F865-DE48-897A-B987C1D47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Go-Back-N: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3E5E0-BE01-3A4E-8DED-037E1737F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rgbClr val="FC0080"/>
                </a:solidFill>
              </a:rPr>
              <a:t>Sender</a:t>
            </a:r>
          </a:p>
          <a:p>
            <a:pPr lvl="1"/>
            <a:r>
              <a:rPr lang="en-US" dirty="0"/>
              <a:t>Sends up to N unacknowledged packets</a:t>
            </a:r>
          </a:p>
          <a:p>
            <a:pPr lvl="1"/>
            <a:r>
              <a:rPr lang="en-US" dirty="0">
                <a:solidFill>
                  <a:srgbClr val="0713FF"/>
                </a:solidFill>
              </a:rPr>
              <a:t>Maintains timer for </a:t>
            </a:r>
            <a:r>
              <a:rPr lang="en-US" b="1" dirty="0">
                <a:solidFill>
                  <a:srgbClr val="0713FF"/>
                </a:solidFill>
              </a:rPr>
              <a:t>oldest unacknowledged packet</a:t>
            </a:r>
            <a:endParaRPr lang="en-US" dirty="0">
              <a:solidFill>
                <a:srgbClr val="0713FF"/>
              </a:solidFill>
            </a:endParaRPr>
          </a:p>
          <a:p>
            <a:pPr lvl="2"/>
            <a:r>
              <a:rPr lang="en-US" dirty="0"/>
              <a:t>Set timer when sending first packet in empty window</a:t>
            </a:r>
          </a:p>
          <a:p>
            <a:pPr lvl="2"/>
            <a:r>
              <a:rPr lang="en-US" dirty="0"/>
              <a:t>Reset timer when receiving ack that moves up window (or stop if no more un-</a:t>
            </a:r>
            <a:r>
              <a:rPr lang="en-US" dirty="0" err="1"/>
              <a:t>ack’d</a:t>
            </a:r>
            <a:r>
              <a:rPr lang="en-US" dirty="0"/>
              <a:t> packets)</a:t>
            </a:r>
          </a:p>
          <a:p>
            <a:pPr lvl="2"/>
            <a:r>
              <a:rPr lang="en-US" dirty="0"/>
              <a:t>(and reset timer after resending window)</a:t>
            </a:r>
          </a:p>
          <a:p>
            <a:pPr lvl="1"/>
            <a:r>
              <a:rPr lang="en-US" dirty="0"/>
              <a:t>Resends ALL un-</a:t>
            </a:r>
            <a:r>
              <a:rPr lang="en-US" dirty="0" err="1"/>
              <a:t>ack’d</a:t>
            </a:r>
            <a:r>
              <a:rPr lang="en-US" dirty="0"/>
              <a:t> packets on timeout</a:t>
            </a:r>
          </a:p>
          <a:p>
            <a:r>
              <a:rPr lang="en-US" dirty="0">
                <a:solidFill>
                  <a:srgbClr val="FC0080"/>
                </a:solidFill>
              </a:rPr>
              <a:t>Receiver</a:t>
            </a:r>
          </a:p>
          <a:p>
            <a:pPr lvl="1"/>
            <a:r>
              <a:rPr lang="en-US" dirty="0"/>
              <a:t>Sends cumulative ACK upon receiving next expected packet</a:t>
            </a:r>
          </a:p>
          <a:p>
            <a:pPr lvl="1"/>
            <a:r>
              <a:rPr lang="en-US" dirty="0"/>
              <a:t>Resends last cumulative ACK upon receiving out-of-order packet</a:t>
            </a:r>
          </a:p>
          <a:p>
            <a:pPr lvl="1"/>
            <a:r>
              <a:rPr lang="en-US" dirty="0">
                <a:solidFill>
                  <a:srgbClr val="0713FF"/>
                </a:solidFill>
              </a:rPr>
              <a:t>Discards packets received out of order </a:t>
            </a:r>
            <a:r>
              <a:rPr lang="en-US" dirty="0"/>
              <a:t>(some variants allow these to be buffered – why?)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52D15-31FA-B84A-935F-FF5411E6B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09/01/2021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8CF1E-7759-D741-AD3C-EFBB6D6BA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AEC4D-A76B-3144-BF98-2C9B6EF95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406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00F0F-7AA9-1742-96E2-D74D8CF08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Go-Back-N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C6986-2222-0645-890A-27EA2F4D4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Fairly Simple</a:t>
            </a:r>
          </a:p>
          <a:p>
            <a:pPr lvl="1"/>
            <a:r>
              <a:rPr lang="en-US" dirty="0"/>
              <a:t>Requires limited memory – sender keeps window, receiver just 1 packet</a:t>
            </a:r>
          </a:p>
          <a:p>
            <a:pPr lvl="1"/>
            <a:r>
              <a:rPr lang="en-US" dirty="0"/>
              <a:t>Allows good performance (with appropriate choice of window size) when loss is rare</a:t>
            </a:r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Retransmits full window on loss (wastes bandwidth by retransmitting packets unnecessarily)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349F9-0122-FA45-A920-DD9C32547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09/01/2021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C1498-BF28-FD45-AB89-2E313A68F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C3A38-C80E-6746-BBF8-ADD054131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6337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00F0F-7AA9-1742-96E2-D74D8CF08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Go-Back-N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3C6986-2222-0645-890A-27EA2F4D49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Allows good performance (</a:t>
                </a:r>
                <a:r>
                  <a:rPr lang="en-US" dirty="0">
                    <a:solidFill>
                      <a:srgbClr val="0713FF"/>
                    </a:solidFill>
                  </a:rPr>
                  <a:t>with appropriate choice of window size</a:t>
                </a:r>
                <a:r>
                  <a:rPr lang="en-US" dirty="0"/>
                  <a:t>) when loss is rare</a:t>
                </a:r>
              </a:p>
              <a:p>
                <a:r>
                  <a:rPr lang="en-US" dirty="0"/>
                  <a:t>How can you choose the window size to achieve full link utilization (max throughput), assuming no loss?</a:t>
                </a:r>
              </a:p>
              <a:p>
                <a:pPr lvl="1"/>
                <a:r>
                  <a:rPr lang="en-US" dirty="0"/>
                  <a:t>How many packets need to be “in flight” per roundtrip time to reach max throughput?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𝑡h𝑟𝑜𝑢𝑔h𝑝𝑢𝑡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𝑏𝑖𝑡𝑠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𝑅𝑇𝑇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𝑤𝑖𝑛𝑑𝑜𝑤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∗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𝑝𝑎𝑐𝑘𝑒𝑡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𝑅𝑇𝑇</m:t>
                        </m:r>
                      </m:den>
                    </m:f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Consider our WAN example: 1 Gbps = (</a:t>
                </a:r>
                <a:r>
                  <a:rPr lang="en-US" dirty="0" err="1"/>
                  <a:t>window_size</a:t>
                </a:r>
                <a:r>
                  <a:rPr lang="en-US" dirty="0"/>
                  <a:t> * 1500 bytes * 8 bits/byte) / 60ms…solve for window size</a:t>
                </a:r>
              </a:p>
              <a:p>
                <a:pPr lvl="2"/>
                <a:r>
                  <a:rPr lang="en-US" dirty="0"/>
                  <a:t>want 5000 packets per RTT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3C6986-2222-0645-890A-27EA2F4D49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72" t="-2653" r="-1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349F9-0122-FA45-A920-DD9C32547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09/01/2021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C1498-BF28-FD45-AB89-2E313A68F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C3A38-C80E-6746-BBF8-ADD054131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19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BF8BA-FA8D-114A-8084-147794B60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Approach: “</a:t>
            </a:r>
            <a:r>
              <a:rPr lang="en-US" b="1" dirty="0"/>
              <a:t>Selective Repeat</a:t>
            </a:r>
            <a:r>
              <a:rPr lang="en-US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B3A7D-8BF9-ED48-9896-D44198865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Sender can send up to N unacknowledged packets</a:t>
            </a:r>
          </a:p>
          <a:p>
            <a:r>
              <a:rPr lang="en-US" dirty="0"/>
              <a:t>Receiver </a:t>
            </a:r>
            <a:r>
              <a:rPr lang="en-US" b="1" dirty="0">
                <a:solidFill>
                  <a:srgbClr val="0713FF"/>
                </a:solidFill>
              </a:rPr>
              <a:t>individually</a:t>
            </a:r>
            <a:r>
              <a:rPr lang="en-US" dirty="0"/>
              <a:t> acknowledges each correctly received packet and </a:t>
            </a:r>
            <a:r>
              <a:rPr lang="en-US" b="1" dirty="0">
                <a:solidFill>
                  <a:srgbClr val="0713FF"/>
                </a:solidFill>
              </a:rPr>
              <a:t>buffers</a:t>
            </a:r>
            <a:r>
              <a:rPr lang="en-US" dirty="0"/>
              <a:t> out-of-order packets</a:t>
            </a:r>
          </a:p>
          <a:p>
            <a:r>
              <a:rPr lang="en-US" dirty="0"/>
              <a:t>Sender maintains </a:t>
            </a:r>
            <a:r>
              <a:rPr lang="en-US" b="1" dirty="0">
                <a:solidFill>
                  <a:srgbClr val="0713FF"/>
                </a:solidFill>
              </a:rPr>
              <a:t>separate</a:t>
            </a:r>
            <a:r>
              <a:rPr lang="en-US" dirty="0">
                <a:solidFill>
                  <a:srgbClr val="0713FF"/>
                </a:solidFill>
              </a:rPr>
              <a:t> timer </a:t>
            </a:r>
            <a:r>
              <a:rPr lang="en-US" dirty="0"/>
              <a:t>for each un-</a:t>
            </a:r>
            <a:r>
              <a:rPr lang="en-US" dirty="0" err="1"/>
              <a:t>ACK’d</a:t>
            </a:r>
            <a:r>
              <a:rPr lang="en-US" dirty="0"/>
              <a:t> packet to </a:t>
            </a:r>
            <a:r>
              <a:rPr lang="en-US" dirty="0">
                <a:solidFill>
                  <a:srgbClr val="0713FF"/>
                </a:solidFill>
              </a:rPr>
              <a:t>retransmit individually (i.e. repeat selectively)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D3350-918A-5647-AC13-02BD09A60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09/01/2021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32F9E-B24B-084A-98BF-96EF90D4C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5585D-18E4-E34B-88A9-F11E18E7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246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BF8BA-FA8D-114A-8084-147794B60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Approach: “</a:t>
            </a:r>
            <a:r>
              <a:rPr lang="en-US" b="1" dirty="0"/>
              <a:t>Selective Repeat</a:t>
            </a:r>
            <a:r>
              <a:rPr lang="en-US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B3A7D-8BF9-ED48-9896-D44198865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Sender can send up to N unacknowledged packets</a:t>
            </a:r>
          </a:p>
          <a:p>
            <a:r>
              <a:rPr lang="en-US" dirty="0"/>
              <a:t>Receiver </a:t>
            </a:r>
            <a:r>
              <a:rPr lang="en-US" b="1" dirty="0">
                <a:solidFill>
                  <a:srgbClr val="0713FF"/>
                </a:solidFill>
              </a:rPr>
              <a:t>individually</a:t>
            </a:r>
            <a:r>
              <a:rPr lang="en-US" dirty="0"/>
              <a:t> acknowledges each correctly received packet and </a:t>
            </a:r>
            <a:r>
              <a:rPr lang="en-US" b="1" dirty="0">
                <a:solidFill>
                  <a:srgbClr val="0713FF"/>
                </a:solidFill>
              </a:rPr>
              <a:t>buffers</a:t>
            </a:r>
            <a:r>
              <a:rPr lang="en-US" dirty="0"/>
              <a:t> out-of-order packets</a:t>
            </a:r>
          </a:p>
          <a:p>
            <a:r>
              <a:rPr lang="en-US" dirty="0"/>
              <a:t>Sender maintains </a:t>
            </a:r>
            <a:r>
              <a:rPr lang="en-US" b="1" dirty="0">
                <a:solidFill>
                  <a:srgbClr val="0713FF"/>
                </a:solidFill>
              </a:rPr>
              <a:t>separate</a:t>
            </a:r>
            <a:r>
              <a:rPr lang="en-US" dirty="0">
                <a:solidFill>
                  <a:srgbClr val="0713FF"/>
                </a:solidFill>
              </a:rPr>
              <a:t> timer </a:t>
            </a:r>
            <a:r>
              <a:rPr lang="en-US" dirty="0"/>
              <a:t>for each un-</a:t>
            </a:r>
            <a:r>
              <a:rPr lang="en-US" dirty="0" err="1"/>
              <a:t>ACK’d</a:t>
            </a:r>
            <a:r>
              <a:rPr lang="en-US" dirty="0"/>
              <a:t> packet to </a:t>
            </a:r>
            <a:r>
              <a:rPr lang="en-US" dirty="0">
                <a:solidFill>
                  <a:srgbClr val="0713FF"/>
                </a:solidFill>
              </a:rPr>
              <a:t>retransmit individually (i.e. repeat selectively)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D3350-918A-5647-AC13-02BD09A60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09/01/2021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32F9E-B24B-084A-98BF-96EF90D4C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5585D-18E4-E34B-88A9-F11E18E7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34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612BAD-A297-334B-A668-BE2CC3B9B171}"/>
              </a:ext>
            </a:extLst>
          </p:cNvPr>
          <p:cNvSpPr/>
          <p:nvPr/>
        </p:nvSpPr>
        <p:spPr bwMode="auto">
          <a:xfrm>
            <a:off x="2593569" y="5241169"/>
            <a:ext cx="152400" cy="381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C599EE-7817-E044-8C7C-E63ACF4E2AC7}"/>
              </a:ext>
            </a:extLst>
          </p:cNvPr>
          <p:cNvSpPr/>
          <p:nvPr/>
        </p:nvSpPr>
        <p:spPr bwMode="auto">
          <a:xfrm>
            <a:off x="2822169" y="5241169"/>
            <a:ext cx="152400" cy="381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7CAF35-CB60-F243-924C-056276A48727}"/>
              </a:ext>
            </a:extLst>
          </p:cNvPr>
          <p:cNvSpPr/>
          <p:nvPr/>
        </p:nvSpPr>
        <p:spPr bwMode="auto">
          <a:xfrm>
            <a:off x="3050769" y="5241169"/>
            <a:ext cx="152400" cy="381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2462AC-8508-5842-A684-F3794916C5D7}"/>
              </a:ext>
            </a:extLst>
          </p:cNvPr>
          <p:cNvSpPr/>
          <p:nvPr/>
        </p:nvSpPr>
        <p:spPr bwMode="auto">
          <a:xfrm>
            <a:off x="3279369" y="5241169"/>
            <a:ext cx="152400" cy="381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310304-8A8D-6C4F-B0AE-71A44856A6A5}"/>
              </a:ext>
            </a:extLst>
          </p:cNvPr>
          <p:cNvSpPr/>
          <p:nvPr/>
        </p:nvSpPr>
        <p:spPr bwMode="auto">
          <a:xfrm>
            <a:off x="3507969" y="5241169"/>
            <a:ext cx="1524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3736C8-1C29-A042-BD0D-0B8C4853625E}"/>
              </a:ext>
            </a:extLst>
          </p:cNvPr>
          <p:cNvSpPr/>
          <p:nvPr/>
        </p:nvSpPr>
        <p:spPr bwMode="auto">
          <a:xfrm>
            <a:off x="3736569" y="5241169"/>
            <a:ext cx="1524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5DE7F8-D5B4-0E4E-B4FA-4672E2A7B2DE}"/>
              </a:ext>
            </a:extLst>
          </p:cNvPr>
          <p:cNvSpPr/>
          <p:nvPr/>
        </p:nvSpPr>
        <p:spPr bwMode="auto">
          <a:xfrm>
            <a:off x="3965169" y="5241169"/>
            <a:ext cx="152400" cy="381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D924CC-6268-B641-9264-23202A41C09A}"/>
              </a:ext>
            </a:extLst>
          </p:cNvPr>
          <p:cNvSpPr/>
          <p:nvPr/>
        </p:nvSpPr>
        <p:spPr bwMode="auto">
          <a:xfrm>
            <a:off x="4193769" y="5241169"/>
            <a:ext cx="1524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4509F1-3DBE-2543-BA18-4C6491996CDA}"/>
              </a:ext>
            </a:extLst>
          </p:cNvPr>
          <p:cNvSpPr/>
          <p:nvPr/>
        </p:nvSpPr>
        <p:spPr bwMode="auto">
          <a:xfrm>
            <a:off x="4422369" y="5241169"/>
            <a:ext cx="1524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EC42E4-3A1A-584A-B45A-D362505D91F7}"/>
              </a:ext>
            </a:extLst>
          </p:cNvPr>
          <p:cNvSpPr/>
          <p:nvPr/>
        </p:nvSpPr>
        <p:spPr bwMode="auto">
          <a:xfrm>
            <a:off x="4650969" y="5241169"/>
            <a:ext cx="152400" cy="381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902A05-24DB-AA4F-93B3-BF3AFE6ED5FB}"/>
              </a:ext>
            </a:extLst>
          </p:cNvPr>
          <p:cNvSpPr/>
          <p:nvPr/>
        </p:nvSpPr>
        <p:spPr bwMode="auto">
          <a:xfrm>
            <a:off x="4879569" y="5241169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3580E1-7509-1546-8D6B-8E1D2B48B3D8}"/>
              </a:ext>
            </a:extLst>
          </p:cNvPr>
          <p:cNvSpPr/>
          <p:nvPr/>
        </p:nvSpPr>
        <p:spPr bwMode="auto">
          <a:xfrm>
            <a:off x="5108169" y="5241169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F7C811-33F3-B14B-B2DA-4A1302AD3489}"/>
              </a:ext>
            </a:extLst>
          </p:cNvPr>
          <p:cNvSpPr/>
          <p:nvPr/>
        </p:nvSpPr>
        <p:spPr bwMode="auto">
          <a:xfrm>
            <a:off x="5336769" y="5241169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E0B4E58-F0C8-4E40-B07C-8F26E2643177}"/>
              </a:ext>
            </a:extLst>
          </p:cNvPr>
          <p:cNvSpPr/>
          <p:nvPr/>
        </p:nvSpPr>
        <p:spPr bwMode="auto">
          <a:xfrm>
            <a:off x="5565369" y="5241169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6EF89F2-8522-1D42-93CE-0647614399BC}"/>
              </a:ext>
            </a:extLst>
          </p:cNvPr>
          <p:cNvSpPr/>
          <p:nvPr/>
        </p:nvSpPr>
        <p:spPr bwMode="auto">
          <a:xfrm>
            <a:off x="5793969" y="5241169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72540E-374C-C746-9DE4-E978ECB6302D}"/>
              </a:ext>
            </a:extLst>
          </p:cNvPr>
          <p:cNvSpPr/>
          <p:nvPr/>
        </p:nvSpPr>
        <p:spPr bwMode="auto">
          <a:xfrm>
            <a:off x="6022569" y="5241169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8481C7-2C71-0D48-AE52-5D5ADAA928E7}"/>
              </a:ext>
            </a:extLst>
          </p:cNvPr>
          <p:cNvSpPr/>
          <p:nvPr/>
        </p:nvSpPr>
        <p:spPr bwMode="auto">
          <a:xfrm>
            <a:off x="6251169" y="5241169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6C87BA4-9B6A-B646-A68A-FA9D7B260DCD}"/>
              </a:ext>
            </a:extLst>
          </p:cNvPr>
          <p:cNvSpPr/>
          <p:nvPr/>
        </p:nvSpPr>
        <p:spPr bwMode="auto">
          <a:xfrm>
            <a:off x="6479769" y="5241169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9596D756-D8E1-F147-B3E8-ECE5ABFF2F8B}"/>
              </a:ext>
            </a:extLst>
          </p:cNvPr>
          <p:cNvSpPr/>
          <p:nvPr/>
        </p:nvSpPr>
        <p:spPr bwMode="auto">
          <a:xfrm rot="5400000">
            <a:off x="4231869" y="3983869"/>
            <a:ext cx="533400" cy="198120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2E4650-F78F-134E-9C0C-937C48D3E589}"/>
              </a:ext>
            </a:extLst>
          </p:cNvPr>
          <p:cNvSpPr txBox="1"/>
          <p:nvPr/>
        </p:nvSpPr>
        <p:spPr>
          <a:xfrm>
            <a:off x="4346169" y="4307659"/>
            <a:ext cx="383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388C858-6C4F-5C44-A81E-CF5C47678E8A}"/>
              </a:ext>
            </a:extLst>
          </p:cNvPr>
          <p:cNvSpPr/>
          <p:nvPr/>
        </p:nvSpPr>
        <p:spPr bwMode="auto">
          <a:xfrm>
            <a:off x="7517990" y="4585845"/>
            <a:ext cx="152400" cy="381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BF292F-CC0C-664A-B350-3C57B52777BC}"/>
              </a:ext>
            </a:extLst>
          </p:cNvPr>
          <p:cNvSpPr txBox="1"/>
          <p:nvPr/>
        </p:nvSpPr>
        <p:spPr>
          <a:xfrm>
            <a:off x="2641046" y="4301643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F534692-4A13-0941-94A2-F6DEF562CCC5}"/>
              </a:ext>
            </a:extLst>
          </p:cNvPr>
          <p:cNvCxnSpPr>
            <a:cxnSpLocks/>
            <a:stCxn id="28" idx="2"/>
            <a:endCxn id="11" idx="0"/>
          </p:cNvCxnSpPr>
          <p:nvPr/>
        </p:nvCxnSpPr>
        <p:spPr bwMode="auto">
          <a:xfrm>
            <a:off x="3025126" y="4763308"/>
            <a:ext cx="559043" cy="47786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616A68F-6964-5141-B7CD-74AD47A9FB74}"/>
              </a:ext>
            </a:extLst>
          </p:cNvPr>
          <p:cNvSpPr txBox="1"/>
          <p:nvPr/>
        </p:nvSpPr>
        <p:spPr>
          <a:xfrm>
            <a:off x="7710055" y="4566735"/>
            <a:ext cx="1600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latin typeface="+mn-lt"/>
              </a:rPr>
              <a:t>Sent and </a:t>
            </a:r>
            <a:r>
              <a:rPr lang="en-US" sz="1800" b="0" dirty="0" err="1">
                <a:latin typeface="+mn-lt"/>
              </a:rPr>
              <a:t>ACK’d</a:t>
            </a:r>
            <a:endParaRPr lang="en-US" sz="1800" b="0" dirty="0">
              <a:latin typeface="+mn-l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889A3B5-5D3E-9E4D-ACCA-264484628527}"/>
              </a:ext>
            </a:extLst>
          </p:cNvPr>
          <p:cNvSpPr/>
          <p:nvPr/>
        </p:nvSpPr>
        <p:spPr bwMode="auto">
          <a:xfrm>
            <a:off x="7517990" y="5062155"/>
            <a:ext cx="1524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7902FF-90E3-6D48-84B8-EA4DD05CC4AC}"/>
              </a:ext>
            </a:extLst>
          </p:cNvPr>
          <p:cNvSpPr txBox="1"/>
          <p:nvPr/>
        </p:nvSpPr>
        <p:spPr>
          <a:xfrm>
            <a:off x="7723539" y="5043045"/>
            <a:ext cx="2135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latin typeface="+mn-lt"/>
              </a:rPr>
              <a:t>Sent but not </a:t>
            </a:r>
            <a:r>
              <a:rPr lang="en-US" sz="1800" b="0" dirty="0" err="1">
                <a:latin typeface="+mn-lt"/>
              </a:rPr>
              <a:t>ACK’d</a:t>
            </a:r>
            <a:endParaRPr lang="en-US" sz="1800" b="0" dirty="0">
              <a:latin typeface="+mn-l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85AB292-06E2-0040-87A8-767128480A92}"/>
              </a:ext>
            </a:extLst>
          </p:cNvPr>
          <p:cNvSpPr/>
          <p:nvPr/>
        </p:nvSpPr>
        <p:spPr bwMode="auto">
          <a:xfrm>
            <a:off x="7534566" y="5576445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F4D23F-EC16-D342-9FBA-F879DA03FA62}"/>
              </a:ext>
            </a:extLst>
          </p:cNvPr>
          <p:cNvSpPr txBox="1"/>
          <p:nvPr/>
        </p:nvSpPr>
        <p:spPr>
          <a:xfrm>
            <a:off x="7721760" y="5588113"/>
            <a:ext cx="1332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latin typeface="+mn-lt"/>
              </a:rPr>
              <a:t>Not yet sent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8A9779-514F-0547-875D-960A1A398691}"/>
              </a:ext>
            </a:extLst>
          </p:cNvPr>
          <p:cNvSpPr txBox="1"/>
          <p:nvPr/>
        </p:nvSpPr>
        <p:spPr>
          <a:xfrm>
            <a:off x="2462964" y="5622169"/>
            <a:ext cx="2645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1" dirty="0">
                <a:latin typeface="+mn-lt"/>
              </a:rPr>
              <a:t>sequence number </a:t>
            </a:r>
            <a:r>
              <a:rPr lang="en-US" sz="1600" b="0" i="1" dirty="0">
                <a:latin typeface="+mn-lt"/>
                <a:sym typeface="Wingdings"/>
              </a:rPr>
              <a:t></a:t>
            </a:r>
            <a:endParaRPr lang="en-US" sz="1600" b="0" i="1" dirty="0">
              <a:latin typeface="+mn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0E96EE-222B-D042-A6E6-8879A1C28FDD}"/>
              </a:ext>
            </a:extLst>
          </p:cNvPr>
          <p:cNvSpPr txBox="1"/>
          <p:nvPr/>
        </p:nvSpPr>
        <p:spPr>
          <a:xfrm>
            <a:off x="4403308" y="5897763"/>
            <a:ext cx="1322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next_seq</a:t>
            </a:r>
            <a:endParaRPr lang="en-US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AAF4931-86D9-864D-A5CE-8860DF97806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944385" y="5673326"/>
            <a:ext cx="11384" cy="329863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867842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BF8BA-FA8D-114A-8084-147794B60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Approach: “</a:t>
            </a:r>
            <a:r>
              <a:rPr lang="en-US" b="1" dirty="0"/>
              <a:t>Selective Repeat</a:t>
            </a:r>
            <a:r>
              <a:rPr lang="en-US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B3A7D-8BF9-ED48-9896-D44198865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6201"/>
            <a:ext cx="10972800" cy="659195"/>
          </a:xfrm>
        </p:spPr>
        <p:txBody>
          <a:bodyPr/>
          <a:lstStyle/>
          <a:p>
            <a:r>
              <a:rPr lang="en-US" dirty="0"/>
              <a:t>Sender buffer:</a:t>
            </a:r>
            <a:endParaRPr lang="en-US" dirty="0">
              <a:solidFill>
                <a:srgbClr val="0713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D3350-918A-5647-AC13-02BD09A60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09/01/2021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32F9E-B24B-084A-98BF-96EF90D4C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5585D-18E4-E34B-88A9-F11E18E7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35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612BAD-A297-334B-A668-BE2CC3B9B171}"/>
              </a:ext>
            </a:extLst>
          </p:cNvPr>
          <p:cNvSpPr/>
          <p:nvPr/>
        </p:nvSpPr>
        <p:spPr bwMode="auto">
          <a:xfrm>
            <a:off x="2593569" y="5241169"/>
            <a:ext cx="152400" cy="381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C599EE-7817-E044-8C7C-E63ACF4E2AC7}"/>
              </a:ext>
            </a:extLst>
          </p:cNvPr>
          <p:cNvSpPr/>
          <p:nvPr/>
        </p:nvSpPr>
        <p:spPr bwMode="auto">
          <a:xfrm>
            <a:off x="2822169" y="5241169"/>
            <a:ext cx="152400" cy="381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7CAF35-CB60-F243-924C-056276A48727}"/>
              </a:ext>
            </a:extLst>
          </p:cNvPr>
          <p:cNvSpPr/>
          <p:nvPr/>
        </p:nvSpPr>
        <p:spPr bwMode="auto">
          <a:xfrm>
            <a:off x="3050769" y="5241169"/>
            <a:ext cx="152400" cy="381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2462AC-8508-5842-A684-F3794916C5D7}"/>
              </a:ext>
            </a:extLst>
          </p:cNvPr>
          <p:cNvSpPr/>
          <p:nvPr/>
        </p:nvSpPr>
        <p:spPr bwMode="auto">
          <a:xfrm>
            <a:off x="3279369" y="5241169"/>
            <a:ext cx="152400" cy="381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310304-8A8D-6C4F-B0AE-71A44856A6A5}"/>
              </a:ext>
            </a:extLst>
          </p:cNvPr>
          <p:cNvSpPr/>
          <p:nvPr/>
        </p:nvSpPr>
        <p:spPr bwMode="auto">
          <a:xfrm>
            <a:off x="3507969" y="5241169"/>
            <a:ext cx="152400" cy="381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3736C8-1C29-A042-BD0D-0B8C4853625E}"/>
              </a:ext>
            </a:extLst>
          </p:cNvPr>
          <p:cNvSpPr/>
          <p:nvPr/>
        </p:nvSpPr>
        <p:spPr bwMode="auto">
          <a:xfrm>
            <a:off x="3736569" y="5241169"/>
            <a:ext cx="152400" cy="381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5DE7F8-D5B4-0E4E-B4FA-4672E2A7B2DE}"/>
              </a:ext>
            </a:extLst>
          </p:cNvPr>
          <p:cNvSpPr/>
          <p:nvPr/>
        </p:nvSpPr>
        <p:spPr bwMode="auto">
          <a:xfrm>
            <a:off x="3965169" y="5241169"/>
            <a:ext cx="152400" cy="381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D924CC-6268-B641-9264-23202A41C09A}"/>
              </a:ext>
            </a:extLst>
          </p:cNvPr>
          <p:cNvSpPr/>
          <p:nvPr/>
        </p:nvSpPr>
        <p:spPr bwMode="auto">
          <a:xfrm>
            <a:off x="4193769" y="5241169"/>
            <a:ext cx="152400" cy="381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4509F1-3DBE-2543-BA18-4C6491996CDA}"/>
              </a:ext>
            </a:extLst>
          </p:cNvPr>
          <p:cNvSpPr/>
          <p:nvPr/>
        </p:nvSpPr>
        <p:spPr bwMode="auto">
          <a:xfrm>
            <a:off x="4422369" y="5241169"/>
            <a:ext cx="152400" cy="381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EC42E4-3A1A-584A-B45A-D362505D91F7}"/>
              </a:ext>
            </a:extLst>
          </p:cNvPr>
          <p:cNvSpPr/>
          <p:nvPr/>
        </p:nvSpPr>
        <p:spPr bwMode="auto">
          <a:xfrm>
            <a:off x="4650969" y="5241169"/>
            <a:ext cx="152400" cy="381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902A05-24DB-AA4F-93B3-BF3AFE6ED5FB}"/>
              </a:ext>
            </a:extLst>
          </p:cNvPr>
          <p:cNvSpPr/>
          <p:nvPr/>
        </p:nvSpPr>
        <p:spPr bwMode="auto">
          <a:xfrm>
            <a:off x="4879569" y="5241169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3580E1-7509-1546-8D6B-8E1D2B48B3D8}"/>
              </a:ext>
            </a:extLst>
          </p:cNvPr>
          <p:cNvSpPr/>
          <p:nvPr/>
        </p:nvSpPr>
        <p:spPr bwMode="auto">
          <a:xfrm>
            <a:off x="5108169" y="5241169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F7C811-33F3-B14B-B2DA-4A1302AD3489}"/>
              </a:ext>
            </a:extLst>
          </p:cNvPr>
          <p:cNvSpPr/>
          <p:nvPr/>
        </p:nvSpPr>
        <p:spPr bwMode="auto">
          <a:xfrm>
            <a:off x="5336769" y="5241169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E0B4E58-F0C8-4E40-B07C-8F26E2643177}"/>
              </a:ext>
            </a:extLst>
          </p:cNvPr>
          <p:cNvSpPr/>
          <p:nvPr/>
        </p:nvSpPr>
        <p:spPr bwMode="auto">
          <a:xfrm>
            <a:off x="5565369" y="5241169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6EF89F2-8522-1D42-93CE-0647614399BC}"/>
              </a:ext>
            </a:extLst>
          </p:cNvPr>
          <p:cNvSpPr/>
          <p:nvPr/>
        </p:nvSpPr>
        <p:spPr bwMode="auto">
          <a:xfrm>
            <a:off x="5793969" y="5241169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72540E-374C-C746-9DE4-E978ECB6302D}"/>
              </a:ext>
            </a:extLst>
          </p:cNvPr>
          <p:cNvSpPr/>
          <p:nvPr/>
        </p:nvSpPr>
        <p:spPr bwMode="auto">
          <a:xfrm>
            <a:off x="6022569" y="5241169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8481C7-2C71-0D48-AE52-5D5ADAA928E7}"/>
              </a:ext>
            </a:extLst>
          </p:cNvPr>
          <p:cNvSpPr/>
          <p:nvPr/>
        </p:nvSpPr>
        <p:spPr bwMode="auto">
          <a:xfrm>
            <a:off x="6251169" y="5241169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6C87BA4-9B6A-B646-A68A-FA9D7B260DCD}"/>
              </a:ext>
            </a:extLst>
          </p:cNvPr>
          <p:cNvSpPr/>
          <p:nvPr/>
        </p:nvSpPr>
        <p:spPr bwMode="auto">
          <a:xfrm>
            <a:off x="6479769" y="5241169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9596D756-D8E1-F147-B3E8-ECE5ABFF2F8B}"/>
              </a:ext>
            </a:extLst>
          </p:cNvPr>
          <p:cNvSpPr/>
          <p:nvPr/>
        </p:nvSpPr>
        <p:spPr bwMode="auto">
          <a:xfrm rot="5400000">
            <a:off x="4698025" y="3983869"/>
            <a:ext cx="533400" cy="198120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2E4650-F78F-134E-9C0C-937C48D3E589}"/>
              </a:ext>
            </a:extLst>
          </p:cNvPr>
          <p:cNvSpPr txBox="1"/>
          <p:nvPr/>
        </p:nvSpPr>
        <p:spPr>
          <a:xfrm>
            <a:off x="4758539" y="4307659"/>
            <a:ext cx="383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388C858-6C4F-5C44-A81E-CF5C47678E8A}"/>
              </a:ext>
            </a:extLst>
          </p:cNvPr>
          <p:cNvSpPr/>
          <p:nvPr/>
        </p:nvSpPr>
        <p:spPr bwMode="auto">
          <a:xfrm>
            <a:off x="7517990" y="4585845"/>
            <a:ext cx="152400" cy="381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16A68F-6964-5141-B7CD-74AD47A9FB74}"/>
              </a:ext>
            </a:extLst>
          </p:cNvPr>
          <p:cNvSpPr txBox="1"/>
          <p:nvPr/>
        </p:nvSpPr>
        <p:spPr>
          <a:xfrm>
            <a:off x="7710055" y="4566735"/>
            <a:ext cx="2024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latin typeface="+mn-lt"/>
              </a:rPr>
              <a:t>Received and </a:t>
            </a:r>
            <a:r>
              <a:rPr lang="en-US" sz="1800" b="0" dirty="0" err="1">
                <a:latin typeface="+mn-lt"/>
              </a:rPr>
              <a:t>ACK’d</a:t>
            </a:r>
            <a:endParaRPr lang="en-US" sz="1800" b="0" dirty="0">
              <a:latin typeface="+mn-l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889A3B5-5D3E-9E4D-ACCA-264484628527}"/>
              </a:ext>
            </a:extLst>
          </p:cNvPr>
          <p:cNvSpPr/>
          <p:nvPr/>
        </p:nvSpPr>
        <p:spPr bwMode="auto">
          <a:xfrm>
            <a:off x="7517990" y="5062155"/>
            <a:ext cx="152400" cy="381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7902FF-90E3-6D48-84B8-EA4DD05CC4AC}"/>
              </a:ext>
            </a:extLst>
          </p:cNvPr>
          <p:cNvSpPr txBox="1"/>
          <p:nvPr/>
        </p:nvSpPr>
        <p:spPr>
          <a:xfrm>
            <a:off x="7723539" y="5043045"/>
            <a:ext cx="2808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latin typeface="+mn-lt"/>
              </a:rPr>
              <a:t>Not received (but expected)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85AB292-06E2-0040-87A8-767128480A92}"/>
              </a:ext>
            </a:extLst>
          </p:cNvPr>
          <p:cNvSpPr/>
          <p:nvPr/>
        </p:nvSpPr>
        <p:spPr bwMode="auto">
          <a:xfrm>
            <a:off x="7534566" y="5576445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F4D23F-EC16-D342-9FBA-F879DA03FA62}"/>
              </a:ext>
            </a:extLst>
          </p:cNvPr>
          <p:cNvSpPr txBox="1"/>
          <p:nvPr/>
        </p:nvSpPr>
        <p:spPr>
          <a:xfrm>
            <a:off x="7721760" y="5588113"/>
            <a:ext cx="138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latin typeface="+mn-lt"/>
              </a:rPr>
              <a:t>Not </a:t>
            </a:r>
            <a:r>
              <a:rPr lang="en-US" sz="1800" dirty="0"/>
              <a:t>received</a:t>
            </a:r>
            <a:endParaRPr lang="en-US" sz="1800" b="0" dirty="0">
              <a:latin typeface="+mn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8A9779-514F-0547-875D-960A1A398691}"/>
              </a:ext>
            </a:extLst>
          </p:cNvPr>
          <p:cNvSpPr txBox="1"/>
          <p:nvPr/>
        </p:nvSpPr>
        <p:spPr>
          <a:xfrm>
            <a:off x="2462964" y="5622169"/>
            <a:ext cx="2645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1" dirty="0">
                <a:latin typeface="+mn-lt"/>
              </a:rPr>
              <a:t>sequence number </a:t>
            </a:r>
            <a:r>
              <a:rPr lang="en-US" sz="1600" b="0" i="1" dirty="0">
                <a:latin typeface="+mn-lt"/>
                <a:sym typeface="Wingdings"/>
              </a:rPr>
              <a:t></a:t>
            </a:r>
            <a:endParaRPr lang="en-US" sz="1600" b="0" i="1" dirty="0">
              <a:latin typeface="+mn-lt"/>
            </a:endParaRP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17EB85CC-F186-E14F-B240-35EAF17493C1}"/>
              </a:ext>
            </a:extLst>
          </p:cNvPr>
          <p:cNvSpPr txBox="1">
            <a:spLocks/>
          </p:cNvSpPr>
          <p:nvPr/>
        </p:nvSpPr>
        <p:spPr>
          <a:xfrm>
            <a:off x="609600" y="3873716"/>
            <a:ext cx="10972800" cy="659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91" indent="-342891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Receiver buffer:</a:t>
            </a:r>
            <a:endParaRPr lang="en-US" dirty="0">
              <a:solidFill>
                <a:srgbClr val="0713FF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BE6CC2E-160F-A242-BA88-2453EFCD86A2}"/>
              </a:ext>
            </a:extLst>
          </p:cNvPr>
          <p:cNvSpPr/>
          <p:nvPr/>
        </p:nvSpPr>
        <p:spPr bwMode="auto">
          <a:xfrm>
            <a:off x="2596344" y="2800006"/>
            <a:ext cx="152400" cy="381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74C9DAB-862C-6644-9831-224C4A124C4F}"/>
              </a:ext>
            </a:extLst>
          </p:cNvPr>
          <p:cNvSpPr/>
          <p:nvPr/>
        </p:nvSpPr>
        <p:spPr bwMode="auto">
          <a:xfrm>
            <a:off x="2824944" y="2800006"/>
            <a:ext cx="152400" cy="381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AC88ECC-8594-C949-AE81-9380C45B4CF4}"/>
              </a:ext>
            </a:extLst>
          </p:cNvPr>
          <p:cNvSpPr/>
          <p:nvPr/>
        </p:nvSpPr>
        <p:spPr bwMode="auto">
          <a:xfrm>
            <a:off x="3053544" y="2800006"/>
            <a:ext cx="152400" cy="381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544C65B-16BA-7F49-9FC1-CAF82567ED76}"/>
              </a:ext>
            </a:extLst>
          </p:cNvPr>
          <p:cNvSpPr/>
          <p:nvPr/>
        </p:nvSpPr>
        <p:spPr bwMode="auto">
          <a:xfrm>
            <a:off x="3282144" y="2800006"/>
            <a:ext cx="152400" cy="381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EFD0341-70EF-E645-8714-632761DCAE4E}"/>
              </a:ext>
            </a:extLst>
          </p:cNvPr>
          <p:cNvSpPr/>
          <p:nvPr/>
        </p:nvSpPr>
        <p:spPr bwMode="auto">
          <a:xfrm>
            <a:off x="3510744" y="2800006"/>
            <a:ext cx="1524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8C2C92A-E52B-D942-B878-E68F7FEEF97A}"/>
              </a:ext>
            </a:extLst>
          </p:cNvPr>
          <p:cNvSpPr/>
          <p:nvPr/>
        </p:nvSpPr>
        <p:spPr bwMode="auto">
          <a:xfrm>
            <a:off x="3739344" y="2800006"/>
            <a:ext cx="1524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295426-FDBC-C14A-9696-B0E21A082BA2}"/>
              </a:ext>
            </a:extLst>
          </p:cNvPr>
          <p:cNvSpPr/>
          <p:nvPr/>
        </p:nvSpPr>
        <p:spPr bwMode="auto">
          <a:xfrm>
            <a:off x="3967944" y="2800006"/>
            <a:ext cx="1524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4D68258-F1F0-A545-B9CD-CE8CBE8E321D}"/>
              </a:ext>
            </a:extLst>
          </p:cNvPr>
          <p:cNvSpPr/>
          <p:nvPr/>
        </p:nvSpPr>
        <p:spPr bwMode="auto">
          <a:xfrm>
            <a:off x="4196544" y="2800006"/>
            <a:ext cx="152400" cy="381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BF78E83-4EC6-0D4B-886B-3D99A982E949}"/>
              </a:ext>
            </a:extLst>
          </p:cNvPr>
          <p:cNvSpPr/>
          <p:nvPr/>
        </p:nvSpPr>
        <p:spPr bwMode="auto">
          <a:xfrm>
            <a:off x="4425144" y="2800006"/>
            <a:ext cx="1524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0A6163F-A6CB-824B-A57E-F5A25CB613A2}"/>
              </a:ext>
            </a:extLst>
          </p:cNvPr>
          <p:cNvSpPr/>
          <p:nvPr/>
        </p:nvSpPr>
        <p:spPr bwMode="auto">
          <a:xfrm>
            <a:off x="4653744" y="2800006"/>
            <a:ext cx="152400" cy="381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D91642D-343C-FE4B-B7FD-DF15E3445ADB}"/>
              </a:ext>
            </a:extLst>
          </p:cNvPr>
          <p:cNvSpPr/>
          <p:nvPr/>
        </p:nvSpPr>
        <p:spPr bwMode="auto">
          <a:xfrm>
            <a:off x="4882344" y="2800006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26FF396-9978-934E-9FD6-1D1D6B209070}"/>
              </a:ext>
            </a:extLst>
          </p:cNvPr>
          <p:cNvSpPr/>
          <p:nvPr/>
        </p:nvSpPr>
        <p:spPr bwMode="auto">
          <a:xfrm>
            <a:off x="5110944" y="2800006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3EB0A1E-E1F7-8C44-B735-8A7E0E54D2CE}"/>
              </a:ext>
            </a:extLst>
          </p:cNvPr>
          <p:cNvSpPr/>
          <p:nvPr/>
        </p:nvSpPr>
        <p:spPr bwMode="auto">
          <a:xfrm>
            <a:off x="5339544" y="2800006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B8FB6F7-5812-DC4B-BB7D-4354DF492F76}"/>
              </a:ext>
            </a:extLst>
          </p:cNvPr>
          <p:cNvSpPr/>
          <p:nvPr/>
        </p:nvSpPr>
        <p:spPr bwMode="auto">
          <a:xfrm>
            <a:off x="5568144" y="2800006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676C3F5-5285-4441-B0C4-F8D14F5AD30E}"/>
              </a:ext>
            </a:extLst>
          </p:cNvPr>
          <p:cNvSpPr/>
          <p:nvPr/>
        </p:nvSpPr>
        <p:spPr bwMode="auto">
          <a:xfrm>
            <a:off x="5796744" y="2800006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3D98921-3CD7-E54B-80D8-796717AAC104}"/>
              </a:ext>
            </a:extLst>
          </p:cNvPr>
          <p:cNvSpPr/>
          <p:nvPr/>
        </p:nvSpPr>
        <p:spPr bwMode="auto">
          <a:xfrm>
            <a:off x="6025344" y="2800006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EB9F30A-738D-224C-8045-5E3250A65ECD}"/>
              </a:ext>
            </a:extLst>
          </p:cNvPr>
          <p:cNvSpPr/>
          <p:nvPr/>
        </p:nvSpPr>
        <p:spPr bwMode="auto">
          <a:xfrm>
            <a:off x="6253944" y="2800006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1306F5D-D3F1-F441-9193-772AC0360FA0}"/>
              </a:ext>
            </a:extLst>
          </p:cNvPr>
          <p:cNvSpPr/>
          <p:nvPr/>
        </p:nvSpPr>
        <p:spPr bwMode="auto">
          <a:xfrm>
            <a:off x="6482544" y="2800006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57" name="Left Brace 56">
            <a:extLst>
              <a:ext uri="{FF2B5EF4-FFF2-40B4-BE49-F238E27FC236}">
                <a16:creationId xmlns:a16="http://schemas.microsoft.com/office/drawing/2014/main" id="{D259974A-4290-8748-9FE3-C96018EA9A5A}"/>
              </a:ext>
            </a:extLst>
          </p:cNvPr>
          <p:cNvSpPr/>
          <p:nvPr/>
        </p:nvSpPr>
        <p:spPr bwMode="auto">
          <a:xfrm rot="5400000">
            <a:off x="4234644" y="1542706"/>
            <a:ext cx="533400" cy="198120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11BC43E-90F0-4A4D-A4D0-D8CC8A85597E}"/>
              </a:ext>
            </a:extLst>
          </p:cNvPr>
          <p:cNvSpPr txBox="1"/>
          <p:nvPr/>
        </p:nvSpPr>
        <p:spPr>
          <a:xfrm>
            <a:off x="4348944" y="1866496"/>
            <a:ext cx="383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D856D15-661B-EB44-A928-6CD8DE99C7AC}"/>
              </a:ext>
            </a:extLst>
          </p:cNvPr>
          <p:cNvSpPr/>
          <p:nvPr/>
        </p:nvSpPr>
        <p:spPr bwMode="auto">
          <a:xfrm>
            <a:off x="7520765" y="2144682"/>
            <a:ext cx="152400" cy="381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A61B841-F173-6746-9F93-9145C4647C4D}"/>
              </a:ext>
            </a:extLst>
          </p:cNvPr>
          <p:cNvSpPr txBox="1"/>
          <p:nvPr/>
        </p:nvSpPr>
        <p:spPr>
          <a:xfrm>
            <a:off x="7712830" y="2125572"/>
            <a:ext cx="1600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latin typeface="+mn-lt"/>
              </a:rPr>
              <a:t>Sent and </a:t>
            </a:r>
            <a:r>
              <a:rPr lang="en-US" sz="1800" b="0" dirty="0" err="1">
                <a:latin typeface="+mn-lt"/>
              </a:rPr>
              <a:t>ACK’d</a:t>
            </a:r>
            <a:endParaRPr lang="en-US" sz="1800" b="0" dirty="0">
              <a:latin typeface="+mn-lt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1E9C800-B193-204E-AA18-1E8F37BF6D79}"/>
              </a:ext>
            </a:extLst>
          </p:cNvPr>
          <p:cNvSpPr/>
          <p:nvPr/>
        </p:nvSpPr>
        <p:spPr bwMode="auto">
          <a:xfrm>
            <a:off x="7520765" y="2620992"/>
            <a:ext cx="1524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CABDBEF-E4D8-364B-A3F9-D5B495E19745}"/>
              </a:ext>
            </a:extLst>
          </p:cNvPr>
          <p:cNvSpPr txBox="1"/>
          <p:nvPr/>
        </p:nvSpPr>
        <p:spPr>
          <a:xfrm>
            <a:off x="7726314" y="2601882"/>
            <a:ext cx="2135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latin typeface="+mn-lt"/>
              </a:rPr>
              <a:t>Sent but not </a:t>
            </a:r>
            <a:r>
              <a:rPr lang="en-US" sz="1800" b="0" dirty="0" err="1">
                <a:latin typeface="+mn-lt"/>
              </a:rPr>
              <a:t>ACK’d</a:t>
            </a:r>
            <a:endParaRPr lang="en-US" sz="1800" b="0" dirty="0">
              <a:latin typeface="+mn-lt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B68CDEB-FC0A-B843-8386-28547B4FA9A9}"/>
              </a:ext>
            </a:extLst>
          </p:cNvPr>
          <p:cNvSpPr/>
          <p:nvPr/>
        </p:nvSpPr>
        <p:spPr bwMode="auto">
          <a:xfrm>
            <a:off x="7537341" y="3135282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11F8A00-E636-1445-8176-979037E25C07}"/>
              </a:ext>
            </a:extLst>
          </p:cNvPr>
          <p:cNvSpPr txBox="1"/>
          <p:nvPr/>
        </p:nvSpPr>
        <p:spPr>
          <a:xfrm>
            <a:off x="7724535" y="3146950"/>
            <a:ext cx="1332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latin typeface="+mn-lt"/>
              </a:rPr>
              <a:t>Not yet sent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4ED33CF-8AEB-E047-98A3-02CA1DF61786}"/>
              </a:ext>
            </a:extLst>
          </p:cNvPr>
          <p:cNvSpPr txBox="1"/>
          <p:nvPr/>
        </p:nvSpPr>
        <p:spPr>
          <a:xfrm>
            <a:off x="2465739" y="3181006"/>
            <a:ext cx="2645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1" dirty="0">
                <a:latin typeface="+mn-lt"/>
              </a:rPr>
              <a:t>sequence number </a:t>
            </a:r>
            <a:r>
              <a:rPr lang="en-US" sz="1600" b="0" i="1" dirty="0">
                <a:latin typeface="+mn-lt"/>
                <a:sym typeface="Wingdings"/>
              </a:rPr>
              <a:t></a:t>
            </a:r>
            <a:endParaRPr lang="en-US" sz="1600" b="0" i="1" dirty="0">
              <a:latin typeface="+mn-lt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974AE60-D94E-DA4E-9211-89842A3DFAB2}"/>
              </a:ext>
            </a:extLst>
          </p:cNvPr>
          <p:cNvSpPr txBox="1"/>
          <p:nvPr/>
        </p:nvSpPr>
        <p:spPr>
          <a:xfrm>
            <a:off x="4406083" y="3456600"/>
            <a:ext cx="1322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next_seq</a:t>
            </a:r>
            <a:endParaRPr lang="en-US" dirty="0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DF460F9-4192-274D-84F1-0D8D62F0403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947160" y="3232163"/>
            <a:ext cx="11384" cy="329863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4151552-4883-9141-A8C0-3A472C37DE4A}"/>
              </a:ext>
            </a:extLst>
          </p:cNvPr>
          <p:cNvCxnSpPr>
            <a:cxnSpLocks/>
          </p:cNvCxnSpPr>
          <p:nvPr/>
        </p:nvCxnSpPr>
        <p:spPr>
          <a:xfrm flipV="1">
            <a:off x="3968797" y="3202504"/>
            <a:ext cx="0" cy="199107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9632C70-81FA-CA45-97F9-EC1EAE5FB749}"/>
              </a:ext>
            </a:extLst>
          </p:cNvPr>
          <p:cNvCxnSpPr>
            <a:cxnSpLocks/>
          </p:cNvCxnSpPr>
          <p:nvPr/>
        </p:nvCxnSpPr>
        <p:spPr>
          <a:xfrm flipV="1">
            <a:off x="5948619" y="3211472"/>
            <a:ext cx="0" cy="199107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D4DCC051-5D47-364D-9B6C-CC9DB9C5D9DE}"/>
              </a:ext>
            </a:extLst>
          </p:cNvPr>
          <p:cNvSpPr txBox="1"/>
          <p:nvPr/>
        </p:nvSpPr>
        <p:spPr>
          <a:xfrm>
            <a:off x="2713469" y="4389689"/>
            <a:ext cx="1294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recvbase</a:t>
            </a:r>
            <a:endParaRPr lang="en-US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E0C1A2C-1BBF-4D49-A14A-B9D6C7C3FAC2}"/>
              </a:ext>
            </a:extLst>
          </p:cNvPr>
          <p:cNvCxnSpPr>
            <a:cxnSpLocks/>
            <a:stCxn id="77" idx="2"/>
          </p:cNvCxnSpPr>
          <p:nvPr/>
        </p:nvCxnSpPr>
        <p:spPr bwMode="auto">
          <a:xfrm>
            <a:off x="3360826" y="4851354"/>
            <a:ext cx="613299" cy="38981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962B33F4-D0D6-FE4A-812A-27FDC89C4FAF}"/>
              </a:ext>
            </a:extLst>
          </p:cNvPr>
          <p:cNvSpPr txBox="1"/>
          <p:nvPr/>
        </p:nvSpPr>
        <p:spPr>
          <a:xfrm>
            <a:off x="2643821" y="1860480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sendbase</a:t>
            </a:r>
            <a:endParaRPr lang="en-US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9BB3A2F-190A-2D45-9A96-0E81F7D5A146}"/>
              </a:ext>
            </a:extLst>
          </p:cNvPr>
          <p:cNvCxnSpPr>
            <a:cxnSpLocks/>
            <a:stCxn id="79" idx="2"/>
          </p:cNvCxnSpPr>
          <p:nvPr/>
        </p:nvCxnSpPr>
        <p:spPr bwMode="auto">
          <a:xfrm>
            <a:off x="3326861" y="2322145"/>
            <a:ext cx="260083" cy="47786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5355739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BF8BA-FA8D-114A-8084-147794B60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Approach: “</a:t>
            </a:r>
            <a:r>
              <a:rPr lang="en-US" b="1" dirty="0"/>
              <a:t>Selective Repeat</a:t>
            </a:r>
            <a:r>
              <a:rPr lang="en-US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B3A7D-8BF9-ED48-9896-D44198865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6201"/>
            <a:ext cx="10972800" cy="659195"/>
          </a:xfrm>
        </p:spPr>
        <p:txBody>
          <a:bodyPr/>
          <a:lstStyle/>
          <a:p>
            <a:r>
              <a:rPr lang="en-US" dirty="0"/>
              <a:t>Sender buffer:</a:t>
            </a:r>
            <a:endParaRPr lang="en-US" dirty="0">
              <a:solidFill>
                <a:srgbClr val="0713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D3350-918A-5647-AC13-02BD09A60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09/01/2021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32F9E-B24B-084A-98BF-96EF90D4C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5585D-18E4-E34B-88A9-F11E18E7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36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612BAD-A297-334B-A668-BE2CC3B9B171}"/>
              </a:ext>
            </a:extLst>
          </p:cNvPr>
          <p:cNvSpPr/>
          <p:nvPr/>
        </p:nvSpPr>
        <p:spPr bwMode="auto">
          <a:xfrm>
            <a:off x="2593569" y="5241169"/>
            <a:ext cx="152400" cy="381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C599EE-7817-E044-8C7C-E63ACF4E2AC7}"/>
              </a:ext>
            </a:extLst>
          </p:cNvPr>
          <p:cNvSpPr/>
          <p:nvPr/>
        </p:nvSpPr>
        <p:spPr bwMode="auto">
          <a:xfrm>
            <a:off x="2822169" y="5241169"/>
            <a:ext cx="152400" cy="381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7CAF35-CB60-F243-924C-056276A48727}"/>
              </a:ext>
            </a:extLst>
          </p:cNvPr>
          <p:cNvSpPr/>
          <p:nvPr/>
        </p:nvSpPr>
        <p:spPr bwMode="auto">
          <a:xfrm>
            <a:off x="3050769" y="5241169"/>
            <a:ext cx="152400" cy="381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2462AC-8508-5842-A684-F3794916C5D7}"/>
              </a:ext>
            </a:extLst>
          </p:cNvPr>
          <p:cNvSpPr/>
          <p:nvPr/>
        </p:nvSpPr>
        <p:spPr bwMode="auto">
          <a:xfrm>
            <a:off x="3279369" y="5241169"/>
            <a:ext cx="152400" cy="381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310304-8A8D-6C4F-B0AE-71A44856A6A5}"/>
              </a:ext>
            </a:extLst>
          </p:cNvPr>
          <p:cNvSpPr/>
          <p:nvPr/>
        </p:nvSpPr>
        <p:spPr bwMode="auto">
          <a:xfrm>
            <a:off x="3507969" y="5241169"/>
            <a:ext cx="152400" cy="381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3736C8-1C29-A042-BD0D-0B8C4853625E}"/>
              </a:ext>
            </a:extLst>
          </p:cNvPr>
          <p:cNvSpPr/>
          <p:nvPr/>
        </p:nvSpPr>
        <p:spPr bwMode="auto">
          <a:xfrm>
            <a:off x="3736569" y="5241169"/>
            <a:ext cx="152400" cy="381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5DE7F8-D5B4-0E4E-B4FA-4672E2A7B2DE}"/>
              </a:ext>
            </a:extLst>
          </p:cNvPr>
          <p:cNvSpPr/>
          <p:nvPr/>
        </p:nvSpPr>
        <p:spPr bwMode="auto">
          <a:xfrm>
            <a:off x="3965169" y="5241169"/>
            <a:ext cx="152400" cy="381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D924CC-6268-B641-9264-23202A41C09A}"/>
              </a:ext>
            </a:extLst>
          </p:cNvPr>
          <p:cNvSpPr/>
          <p:nvPr/>
        </p:nvSpPr>
        <p:spPr bwMode="auto">
          <a:xfrm>
            <a:off x="4193769" y="5241169"/>
            <a:ext cx="152400" cy="381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4509F1-3DBE-2543-BA18-4C6491996CDA}"/>
              </a:ext>
            </a:extLst>
          </p:cNvPr>
          <p:cNvSpPr/>
          <p:nvPr/>
        </p:nvSpPr>
        <p:spPr bwMode="auto">
          <a:xfrm>
            <a:off x="4422369" y="5241169"/>
            <a:ext cx="152400" cy="381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EC42E4-3A1A-584A-B45A-D362505D91F7}"/>
              </a:ext>
            </a:extLst>
          </p:cNvPr>
          <p:cNvSpPr/>
          <p:nvPr/>
        </p:nvSpPr>
        <p:spPr bwMode="auto">
          <a:xfrm>
            <a:off x="4650969" y="5241169"/>
            <a:ext cx="152400" cy="381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902A05-24DB-AA4F-93B3-BF3AFE6ED5FB}"/>
              </a:ext>
            </a:extLst>
          </p:cNvPr>
          <p:cNvSpPr/>
          <p:nvPr/>
        </p:nvSpPr>
        <p:spPr bwMode="auto">
          <a:xfrm>
            <a:off x="4879569" y="5241169"/>
            <a:ext cx="1524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3580E1-7509-1546-8D6B-8E1D2B48B3D8}"/>
              </a:ext>
            </a:extLst>
          </p:cNvPr>
          <p:cNvSpPr/>
          <p:nvPr/>
        </p:nvSpPr>
        <p:spPr bwMode="auto">
          <a:xfrm>
            <a:off x="5108169" y="5241169"/>
            <a:ext cx="1524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F7C811-33F3-B14B-B2DA-4A1302AD3489}"/>
              </a:ext>
            </a:extLst>
          </p:cNvPr>
          <p:cNvSpPr/>
          <p:nvPr/>
        </p:nvSpPr>
        <p:spPr bwMode="auto">
          <a:xfrm>
            <a:off x="5336769" y="5241169"/>
            <a:ext cx="1524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E0B4E58-F0C8-4E40-B07C-8F26E2643177}"/>
              </a:ext>
            </a:extLst>
          </p:cNvPr>
          <p:cNvSpPr/>
          <p:nvPr/>
        </p:nvSpPr>
        <p:spPr bwMode="auto">
          <a:xfrm>
            <a:off x="5565369" y="5241169"/>
            <a:ext cx="1524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6EF89F2-8522-1D42-93CE-0647614399BC}"/>
              </a:ext>
            </a:extLst>
          </p:cNvPr>
          <p:cNvSpPr/>
          <p:nvPr/>
        </p:nvSpPr>
        <p:spPr bwMode="auto">
          <a:xfrm>
            <a:off x="5793969" y="5241169"/>
            <a:ext cx="1524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72540E-374C-C746-9DE4-E978ECB6302D}"/>
              </a:ext>
            </a:extLst>
          </p:cNvPr>
          <p:cNvSpPr/>
          <p:nvPr/>
        </p:nvSpPr>
        <p:spPr bwMode="auto">
          <a:xfrm>
            <a:off x="6022569" y="5241169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8481C7-2C71-0D48-AE52-5D5ADAA928E7}"/>
              </a:ext>
            </a:extLst>
          </p:cNvPr>
          <p:cNvSpPr/>
          <p:nvPr/>
        </p:nvSpPr>
        <p:spPr bwMode="auto">
          <a:xfrm>
            <a:off x="6251169" y="5241169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6C87BA4-9B6A-B646-A68A-FA9D7B260DCD}"/>
              </a:ext>
            </a:extLst>
          </p:cNvPr>
          <p:cNvSpPr/>
          <p:nvPr/>
        </p:nvSpPr>
        <p:spPr bwMode="auto">
          <a:xfrm>
            <a:off x="6479769" y="5241169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9596D756-D8E1-F147-B3E8-ECE5ABFF2F8B}"/>
              </a:ext>
            </a:extLst>
          </p:cNvPr>
          <p:cNvSpPr/>
          <p:nvPr/>
        </p:nvSpPr>
        <p:spPr bwMode="auto">
          <a:xfrm rot="5400000">
            <a:off x="4698025" y="3983869"/>
            <a:ext cx="533400" cy="198120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2E4650-F78F-134E-9C0C-937C48D3E589}"/>
              </a:ext>
            </a:extLst>
          </p:cNvPr>
          <p:cNvSpPr txBox="1"/>
          <p:nvPr/>
        </p:nvSpPr>
        <p:spPr>
          <a:xfrm>
            <a:off x="4758539" y="4307659"/>
            <a:ext cx="383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388C858-6C4F-5C44-A81E-CF5C47678E8A}"/>
              </a:ext>
            </a:extLst>
          </p:cNvPr>
          <p:cNvSpPr/>
          <p:nvPr/>
        </p:nvSpPr>
        <p:spPr bwMode="auto">
          <a:xfrm>
            <a:off x="7517990" y="4585845"/>
            <a:ext cx="152400" cy="381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BF292F-CC0C-664A-B350-3C57B52777BC}"/>
              </a:ext>
            </a:extLst>
          </p:cNvPr>
          <p:cNvSpPr txBox="1"/>
          <p:nvPr/>
        </p:nvSpPr>
        <p:spPr>
          <a:xfrm>
            <a:off x="2713469" y="4389689"/>
            <a:ext cx="1294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recvbase</a:t>
            </a:r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F534692-4A13-0941-94A2-F6DEF562CCC5}"/>
              </a:ext>
            </a:extLst>
          </p:cNvPr>
          <p:cNvCxnSpPr>
            <a:cxnSpLocks/>
            <a:stCxn id="28" idx="2"/>
            <a:endCxn id="25" idx="2"/>
          </p:cNvCxnSpPr>
          <p:nvPr/>
        </p:nvCxnSpPr>
        <p:spPr bwMode="auto">
          <a:xfrm>
            <a:off x="3360826" y="4851354"/>
            <a:ext cx="613299" cy="38981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616A68F-6964-5141-B7CD-74AD47A9FB74}"/>
              </a:ext>
            </a:extLst>
          </p:cNvPr>
          <p:cNvSpPr txBox="1"/>
          <p:nvPr/>
        </p:nvSpPr>
        <p:spPr>
          <a:xfrm>
            <a:off x="7710055" y="4566735"/>
            <a:ext cx="2024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latin typeface="+mn-lt"/>
              </a:rPr>
              <a:t>Received and </a:t>
            </a:r>
            <a:r>
              <a:rPr lang="en-US" sz="1800" b="0" dirty="0" err="1">
                <a:latin typeface="+mn-lt"/>
              </a:rPr>
              <a:t>ACK’d</a:t>
            </a:r>
            <a:endParaRPr lang="en-US" sz="1800" b="0" dirty="0">
              <a:latin typeface="+mn-l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889A3B5-5D3E-9E4D-ACCA-264484628527}"/>
              </a:ext>
            </a:extLst>
          </p:cNvPr>
          <p:cNvSpPr/>
          <p:nvPr/>
        </p:nvSpPr>
        <p:spPr bwMode="auto">
          <a:xfrm>
            <a:off x="7517990" y="5062155"/>
            <a:ext cx="152400" cy="381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7902FF-90E3-6D48-84B8-EA4DD05CC4AC}"/>
              </a:ext>
            </a:extLst>
          </p:cNvPr>
          <p:cNvSpPr txBox="1"/>
          <p:nvPr/>
        </p:nvSpPr>
        <p:spPr>
          <a:xfrm>
            <a:off x="7723539" y="5043045"/>
            <a:ext cx="2808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latin typeface="+mn-lt"/>
              </a:rPr>
              <a:t>Not received (but expected)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85AB292-06E2-0040-87A8-767128480A92}"/>
              </a:ext>
            </a:extLst>
          </p:cNvPr>
          <p:cNvSpPr/>
          <p:nvPr/>
        </p:nvSpPr>
        <p:spPr bwMode="auto">
          <a:xfrm>
            <a:off x="7534566" y="5576445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F4D23F-EC16-D342-9FBA-F879DA03FA62}"/>
              </a:ext>
            </a:extLst>
          </p:cNvPr>
          <p:cNvSpPr txBox="1"/>
          <p:nvPr/>
        </p:nvSpPr>
        <p:spPr>
          <a:xfrm>
            <a:off x="7721760" y="5588113"/>
            <a:ext cx="2994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latin typeface="+mn-lt"/>
              </a:rPr>
              <a:t>Not </a:t>
            </a:r>
            <a:r>
              <a:rPr lang="en-US" sz="1800" dirty="0"/>
              <a:t>received, outside window</a:t>
            </a:r>
            <a:endParaRPr lang="en-US" sz="1800" b="0" dirty="0">
              <a:latin typeface="+mn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8A9779-514F-0547-875D-960A1A398691}"/>
              </a:ext>
            </a:extLst>
          </p:cNvPr>
          <p:cNvSpPr txBox="1"/>
          <p:nvPr/>
        </p:nvSpPr>
        <p:spPr>
          <a:xfrm>
            <a:off x="2462964" y="5622169"/>
            <a:ext cx="2645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1" dirty="0">
                <a:latin typeface="+mn-lt"/>
              </a:rPr>
              <a:t>sequence number </a:t>
            </a:r>
            <a:r>
              <a:rPr lang="en-US" sz="1600" b="0" i="1" dirty="0">
                <a:latin typeface="+mn-lt"/>
                <a:sym typeface="Wingdings"/>
              </a:rPr>
              <a:t></a:t>
            </a:r>
            <a:endParaRPr lang="en-US" sz="1600" b="0" i="1" dirty="0">
              <a:latin typeface="+mn-lt"/>
            </a:endParaRP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17EB85CC-F186-E14F-B240-35EAF17493C1}"/>
              </a:ext>
            </a:extLst>
          </p:cNvPr>
          <p:cNvSpPr txBox="1">
            <a:spLocks/>
          </p:cNvSpPr>
          <p:nvPr/>
        </p:nvSpPr>
        <p:spPr>
          <a:xfrm>
            <a:off x="609600" y="3873716"/>
            <a:ext cx="10972800" cy="659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91" indent="-342891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Receiver buffer:</a:t>
            </a:r>
            <a:endParaRPr lang="en-US" dirty="0">
              <a:solidFill>
                <a:srgbClr val="0713FF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BE6CC2E-160F-A242-BA88-2453EFCD86A2}"/>
              </a:ext>
            </a:extLst>
          </p:cNvPr>
          <p:cNvSpPr/>
          <p:nvPr/>
        </p:nvSpPr>
        <p:spPr bwMode="auto">
          <a:xfrm>
            <a:off x="2596344" y="2800006"/>
            <a:ext cx="152400" cy="381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74C9DAB-862C-6644-9831-224C4A124C4F}"/>
              </a:ext>
            </a:extLst>
          </p:cNvPr>
          <p:cNvSpPr/>
          <p:nvPr/>
        </p:nvSpPr>
        <p:spPr bwMode="auto">
          <a:xfrm>
            <a:off x="2824944" y="2800006"/>
            <a:ext cx="152400" cy="381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AC88ECC-8594-C949-AE81-9380C45B4CF4}"/>
              </a:ext>
            </a:extLst>
          </p:cNvPr>
          <p:cNvSpPr/>
          <p:nvPr/>
        </p:nvSpPr>
        <p:spPr bwMode="auto">
          <a:xfrm>
            <a:off x="3053544" y="2800006"/>
            <a:ext cx="152400" cy="381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544C65B-16BA-7F49-9FC1-CAF82567ED76}"/>
              </a:ext>
            </a:extLst>
          </p:cNvPr>
          <p:cNvSpPr/>
          <p:nvPr/>
        </p:nvSpPr>
        <p:spPr bwMode="auto">
          <a:xfrm>
            <a:off x="3282144" y="2800006"/>
            <a:ext cx="152400" cy="381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EFD0341-70EF-E645-8714-632761DCAE4E}"/>
              </a:ext>
            </a:extLst>
          </p:cNvPr>
          <p:cNvSpPr/>
          <p:nvPr/>
        </p:nvSpPr>
        <p:spPr bwMode="auto">
          <a:xfrm>
            <a:off x="3510744" y="2800006"/>
            <a:ext cx="1524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8C2C92A-E52B-D942-B878-E68F7FEEF97A}"/>
              </a:ext>
            </a:extLst>
          </p:cNvPr>
          <p:cNvSpPr/>
          <p:nvPr/>
        </p:nvSpPr>
        <p:spPr bwMode="auto">
          <a:xfrm>
            <a:off x="3739344" y="2800006"/>
            <a:ext cx="1524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295426-FDBC-C14A-9696-B0E21A082BA2}"/>
              </a:ext>
            </a:extLst>
          </p:cNvPr>
          <p:cNvSpPr/>
          <p:nvPr/>
        </p:nvSpPr>
        <p:spPr bwMode="auto">
          <a:xfrm>
            <a:off x="3967944" y="2800006"/>
            <a:ext cx="1524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4D68258-F1F0-A545-B9CD-CE8CBE8E321D}"/>
              </a:ext>
            </a:extLst>
          </p:cNvPr>
          <p:cNvSpPr/>
          <p:nvPr/>
        </p:nvSpPr>
        <p:spPr bwMode="auto">
          <a:xfrm>
            <a:off x="4196544" y="2800006"/>
            <a:ext cx="152400" cy="381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BF78E83-4EC6-0D4B-886B-3D99A982E949}"/>
              </a:ext>
            </a:extLst>
          </p:cNvPr>
          <p:cNvSpPr/>
          <p:nvPr/>
        </p:nvSpPr>
        <p:spPr bwMode="auto">
          <a:xfrm>
            <a:off x="4425144" y="2800006"/>
            <a:ext cx="1524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0A6163F-A6CB-824B-A57E-F5A25CB613A2}"/>
              </a:ext>
            </a:extLst>
          </p:cNvPr>
          <p:cNvSpPr/>
          <p:nvPr/>
        </p:nvSpPr>
        <p:spPr bwMode="auto">
          <a:xfrm>
            <a:off x="4653744" y="2800006"/>
            <a:ext cx="152400" cy="381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D91642D-343C-FE4B-B7FD-DF15E3445ADB}"/>
              </a:ext>
            </a:extLst>
          </p:cNvPr>
          <p:cNvSpPr/>
          <p:nvPr/>
        </p:nvSpPr>
        <p:spPr bwMode="auto">
          <a:xfrm>
            <a:off x="4882344" y="2800006"/>
            <a:ext cx="1524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26FF396-9978-934E-9FD6-1D1D6B209070}"/>
              </a:ext>
            </a:extLst>
          </p:cNvPr>
          <p:cNvSpPr/>
          <p:nvPr/>
        </p:nvSpPr>
        <p:spPr bwMode="auto">
          <a:xfrm>
            <a:off x="5110944" y="2800006"/>
            <a:ext cx="1524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3EB0A1E-E1F7-8C44-B735-8A7E0E54D2CE}"/>
              </a:ext>
            </a:extLst>
          </p:cNvPr>
          <p:cNvSpPr/>
          <p:nvPr/>
        </p:nvSpPr>
        <p:spPr bwMode="auto">
          <a:xfrm>
            <a:off x="5339544" y="2800006"/>
            <a:ext cx="1524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B8FB6F7-5812-DC4B-BB7D-4354DF492F76}"/>
              </a:ext>
            </a:extLst>
          </p:cNvPr>
          <p:cNvSpPr/>
          <p:nvPr/>
        </p:nvSpPr>
        <p:spPr bwMode="auto">
          <a:xfrm>
            <a:off x="5568144" y="2800006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676C3F5-5285-4441-B0C4-F8D14F5AD30E}"/>
              </a:ext>
            </a:extLst>
          </p:cNvPr>
          <p:cNvSpPr/>
          <p:nvPr/>
        </p:nvSpPr>
        <p:spPr bwMode="auto">
          <a:xfrm>
            <a:off x="5796744" y="2800006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3D98921-3CD7-E54B-80D8-796717AAC104}"/>
              </a:ext>
            </a:extLst>
          </p:cNvPr>
          <p:cNvSpPr/>
          <p:nvPr/>
        </p:nvSpPr>
        <p:spPr bwMode="auto">
          <a:xfrm>
            <a:off x="6025344" y="2800006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EB9F30A-738D-224C-8045-5E3250A65ECD}"/>
              </a:ext>
            </a:extLst>
          </p:cNvPr>
          <p:cNvSpPr/>
          <p:nvPr/>
        </p:nvSpPr>
        <p:spPr bwMode="auto">
          <a:xfrm>
            <a:off x="6253944" y="2800006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1306F5D-D3F1-F441-9193-772AC0360FA0}"/>
              </a:ext>
            </a:extLst>
          </p:cNvPr>
          <p:cNvSpPr/>
          <p:nvPr/>
        </p:nvSpPr>
        <p:spPr bwMode="auto">
          <a:xfrm>
            <a:off x="6482544" y="2800006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57" name="Left Brace 56">
            <a:extLst>
              <a:ext uri="{FF2B5EF4-FFF2-40B4-BE49-F238E27FC236}">
                <a16:creationId xmlns:a16="http://schemas.microsoft.com/office/drawing/2014/main" id="{D259974A-4290-8748-9FE3-C96018EA9A5A}"/>
              </a:ext>
            </a:extLst>
          </p:cNvPr>
          <p:cNvSpPr/>
          <p:nvPr/>
        </p:nvSpPr>
        <p:spPr bwMode="auto">
          <a:xfrm rot="5400000">
            <a:off x="4234644" y="1542706"/>
            <a:ext cx="533400" cy="198120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11BC43E-90F0-4A4D-A4D0-D8CC8A85597E}"/>
              </a:ext>
            </a:extLst>
          </p:cNvPr>
          <p:cNvSpPr txBox="1"/>
          <p:nvPr/>
        </p:nvSpPr>
        <p:spPr>
          <a:xfrm>
            <a:off x="4348944" y="1866496"/>
            <a:ext cx="383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D856D15-661B-EB44-A928-6CD8DE99C7AC}"/>
              </a:ext>
            </a:extLst>
          </p:cNvPr>
          <p:cNvSpPr/>
          <p:nvPr/>
        </p:nvSpPr>
        <p:spPr bwMode="auto">
          <a:xfrm>
            <a:off x="7520765" y="2144682"/>
            <a:ext cx="152400" cy="381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3968B8-C40B-B042-B67C-C9F6B2FFBFCC}"/>
              </a:ext>
            </a:extLst>
          </p:cNvPr>
          <p:cNvSpPr txBox="1"/>
          <p:nvPr/>
        </p:nvSpPr>
        <p:spPr>
          <a:xfrm>
            <a:off x="2643821" y="1860480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sendbase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A89EB07-BD13-9F4B-9473-C1784944A01A}"/>
              </a:ext>
            </a:extLst>
          </p:cNvPr>
          <p:cNvCxnSpPr>
            <a:cxnSpLocks/>
            <a:stCxn id="60" idx="2"/>
            <a:endCxn id="43" idx="0"/>
          </p:cNvCxnSpPr>
          <p:nvPr/>
        </p:nvCxnSpPr>
        <p:spPr bwMode="auto">
          <a:xfrm>
            <a:off x="3326861" y="2322145"/>
            <a:ext cx="260083" cy="47786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A61B841-F173-6746-9F93-9145C4647C4D}"/>
              </a:ext>
            </a:extLst>
          </p:cNvPr>
          <p:cNvSpPr txBox="1"/>
          <p:nvPr/>
        </p:nvSpPr>
        <p:spPr>
          <a:xfrm>
            <a:off x="7712830" y="2125572"/>
            <a:ext cx="1600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latin typeface="+mn-lt"/>
              </a:rPr>
              <a:t>Sent and </a:t>
            </a:r>
            <a:r>
              <a:rPr lang="en-US" sz="1800" b="0" dirty="0" err="1">
                <a:latin typeface="+mn-lt"/>
              </a:rPr>
              <a:t>ACK’d</a:t>
            </a:r>
            <a:endParaRPr lang="en-US" sz="1800" b="0" dirty="0">
              <a:latin typeface="+mn-lt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1E9C800-B193-204E-AA18-1E8F37BF6D79}"/>
              </a:ext>
            </a:extLst>
          </p:cNvPr>
          <p:cNvSpPr/>
          <p:nvPr/>
        </p:nvSpPr>
        <p:spPr bwMode="auto">
          <a:xfrm>
            <a:off x="7520765" y="2620992"/>
            <a:ext cx="1524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CABDBEF-E4D8-364B-A3F9-D5B495E19745}"/>
              </a:ext>
            </a:extLst>
          </p:cNvPr>
          <p:cNvSpPr txBox="1"/>
          <p:nvPr/>
        </p:nvSpPr>
        <p:spPr>
          <a:xfrm>
            <a:off x="7726314" y="2601882"/>
            <a:ext cx="2135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latin typeface="+mn-lt"/>
              </a:rPr>
              <a:t>Sent but not </a:t>
            </a:r>
            <a:r>
              <a:rPr lang="en-US" sz="1800" b="0" dirty="0" err="1">
                <a:latin typeface="+mn-lt"/>
              </a:rPr>
              <a:t>ACK’d</a:t>
            </a:r>
            <a:endParaRPr lang="en-US" sz="1800" b="0" dirty="0">
              <a:latin typeface="+mn-lt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B68CDEB-FC0A-B843-8386-28547B4FA9A9}"/>
              </a:ext>
            </a:extLst>
          </p:cNvPr>
          <p:cNvSpPr/>
          <p:nvPr/>
        </p:nvSpPr>
        <p:spPr bwMode="auto">
          <a:xfrm>
            <a:off x="7537341" y="3135282"/>
            <a:ext cx="1524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11F8A00-E636-1445-8176-979037E25C07}"/>
              </a:ext>
            </a:extLst>
          </p:cNvPr>
          <p:cNvSpPr txBox="1"/>
          <p:nvPr/>
        </p:nvSpPr>
        <p:spPr>
          <a:xfrm>
            <a:off x="7724535" y="3146950"/>
            <a:ext cx="4504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latin typeface="+mn-lt"/>
              </a:rPr>
              <a:t>Not yet sent, not usable seq (outside window)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4ED33CF-8AEB-E047-98A3-02CA1DF61786}"/>
              </a:ext>
            </a:extLst>
          </p:cNvPr>
          <p:cNvSpPr txBox="1"/>
          <p:nvPr/>
        </p:nvSpPr>
        <p:spPr>
          <a:xfrm>
            <a:off x="2465739" y="3181006"/>
            <a:ext cx="2645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1" dirty="0">
                <a:latin typeface="+mn-lt"/>
              </a:rPr>
              <a:t>sequence number </a:t>
            </a:r>
            <a:r>
              <a:rPr lang="en-US" sz="1600" b="0" i="1" dirty="0">
                <a:latin typeface="+mn-lt"/>
                <a:sym typeface="Wingdings"/>
              </a:rPr>
              <a:t></a:t>
            </a:r>
            <a:endParaRPr lang="en-US" sz="1600" b="0" i="1" dirty="0">
              <a:latin typeface="+mn-lt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974AE60-D94E-DA4E-9211-89842A3DFAB2}"/>
              </a:ext>
            </a:extLst>
          </p:cNvPr>
          <p:cNvSpPr txBox="1"/>
          <p:nvPr/>
        </p:nvSpPr>
        <p:spPr>
          <a:xfrm>
            <a:off x="4406083" y="3456600"/>
            <a:ext cx="1322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next_seq</a:t>
            </a:r>
            <a:endParaRPr lang="en-US" dirty="0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DF460F9-4192-274D-84F1-0D8D62F0403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947160" y="3232163"/>
            <a:ext cx="11384" cy="329863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9632C70-81FA-CA45-97F9-EC1EAE5FB749}"/>
              </a:ext>
            </a:extLst>
          </p:cNvPr>
          <p:cNvCxnSpPr>
            <a:cxnSpLocks/>
          </p:cNvCxnSpPr>
          <p:nvPr/>
        </p:nvCxnSpPr>
        <p:spPr>
          <a:xfrm flipV="1">
            <a:off x="5948619" y="3211472"/>
            <a:ext cx="0" cy="199107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9D0F0187-36AD-E945-A323-38B6A81890E6}"/>
              </a:ext>
            </a:extLst>
          </p:cNvPr>
          <p:cNvSpPr/>
          <p:nvPr/>
        </p:nvSpPr>
        <p:spPr bwMode="auto">
          <a:xfrm>
            <a:off x="7517990" y="6105689"/>
            <a:ext cx="1524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5DEFD31-53B0-EA41-837B-32E59144DBD6}"/>
              </a:ext>
            </a:extLst>
          </p:cNvPr>
          <p:cNvSpPr txBox="1"/>
          <p:nvPr/>
        </p:nvSpPr>
        <p:spPr>
          <a:xfrm>
            <a:off x="7766308" y="6133181"/>
            <a:ext cx="4036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latin typeface="+mn-lt"/>
              </a:rPr>
              <a:t>Not </a:t>
            </a:r>
            <a:r>
              <a:rPr lang="en-US" sz="1800" dirty="0"/>
              <a:t>received, able to accept (in window)</a:t>
            </a:r>
            <a:endParaRPr lang="en-US" sz="1800" b="0" dirty="0">
              <a:latin typeface="+mn-lt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7DF8541-8046-954B-94F1-69FBAAFC82FE}"/>
              </a:ext>
            </a:extLst>
          </p:cNvPr>
          <p:cNvCxnSpPr>
            <a:cxnSpLocks/>
          </p:cNvCxnSpPr>
          <p:nvPr/>
        </p:nvCxnSpPr>
        <p:spPr>
          <a:xfrm flipV="1">
            <a:off x="3968797" y="3202504"/>
            <a:ext cx="0" cy="199107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3146BDA9-730E-6F4F-A231-223992E82781}"/>
              </a:ext>
            </a:extLst>
          </p:cNvPr>
          <p:cNvSpPr/>
          <p:nvPr/>
        </p:nvSpPr>
        <p:spPr bwMode="auto">
          <a:xfrm>
            <a:off x="7527841" y="3643851"/>
            <a:ext cx="1524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BB46346-01F5-2247-BF29-CF02FB6BF3FE}"/>
              </a:ext>
            </a:extLst>
          </p:cNvPr>
          <p:cNvSpPr txBox="1"/>
          <p:nvPr/>
        </p:nvSpPr>
        <p:spPr>
          <a:xfrm>
            <a:off x="7776159" y="3671343"/>
            <a:ext cx="3604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latin typeface="+mn-lt"/>
              </a:rPr>
              <a:t>Not </a:t>
            </a:r>
            <a:r>
              <a:rPr lang="en-US" sz="1800" dirty="0"/>
              <a:t>yet sent, usable seq (in window)</a:t>
            </a:r>
            <a:endParaRPr lang="en-US" sz="18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6017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1B2E0-7C60-4548-8CEC-F7F9C346C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Selective Repeat Operation with Loss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995C7-2273-C64D-81E7-FA8348982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09/01/2021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8B1F9-4F93-0046-8E1B-D7A304E5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7BAC9-1501-234E-BA86-685DD587B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37</a:t>
            </a:fld>
            <a:endParaRPr lang="en-US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5ACB7B3D-16A1-8443-A3C3-3A064FF260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4392" y="5941378"/>
            <a:ext cx="857154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 b="0">
                <a:latin typeface="+mn-lt"/>
              </a:rPr>
              <a:t>Time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B7058928-8736-6B4B-99A4-824AA7BA21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2467" y="1320804"/>
            <a:ext cx="3222463" cy="46165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/>
          <a:p>
            <a:pPr eaLnBrk="1" hangingPunct="1"/>
            <a:r>
              <a:rPr lang="en-US" sz="2400" b="0" dirty="0">
                <a:solidFill>
                  <a:schemeClr val="bg1"/>
                </a:solidFill>
                <a:latin typeface="+mn-lt"/>
              </a:rPr>
              <a:t>Window size = 3 packets</a:t>
            </a:r>
          </a:p>
        </p:txBody>
      </p:sp>
      <p:sp>
        <p:nvSpPr>
          <p:cNvPr id="9" name="Line 6">
            <a:extLst>
              <a:ext uri="{FF2B5EF4-FFF2-40B4-BE49-F238E27FC236}">
                <a16:creationId xmlns:a16="http://schemas.microsoft.com/office/drawing/2014/main" id="{50A9932C-5932-0741-91BB-6AB211DA6D4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55992" y="1920879"/>
            <a:ext cx="30163" cy="36353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E82E2941-81C1-CC43-8A67-CDCEB20F3F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37617" y="1920879"/>
            <a:ext cx="3175" cy="37576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1" name="Line 8">
            <a:extLst>
              <a:ext uri="{FF2B5EF4-FFF2-40B4-BE49-F238E27FC236}">
                <a16:creationId xmlns:a16="http://schemas.microsoft.com/office/drawing/2014/main" id="{68636E70-44CF-C34F-92A0-0CA2200D1AF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6155" y="2073279"/>
            <a:ext cx="5367337" cy="533400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924558D2-5BCC-D34F-A357-B1337BFB0FE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86155" y="2682879"/>
            <a:ext cx="5367337" cy="533400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F4D35535-5AED-4F4F-8630-E689E746A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5860" y="5661978"/>
            <a:ext cx="1177103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 b="0">
                <a:latin typeface="+mn-lt"/>
              </a:rPr>
              <a:t>Sender</a:t>
            </a:r>
          </a:p>
        </p:txBody>
      </p:sp>
      <p:sp>
        <p:nvSpPr>
          <p:cNvPr id="14" name="Text Box 12">
            <a:extLst>
              <a:ext uri="{FF2B5EF4-FFF2-40B4-BE49-F238E27FC236}">
                <a16:creationId xmlns:a16="http://schemas.microsoft.com/office/drawing/2014/main" id="{B8B9FC48-2711-D048-966D-62A9FAE011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3154" y="5661978"/>
            <a:ext cx="1402926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 b="0">
                <a:latin typeface="+mn-lt"/>
              </a:rPr>
              <a:t>Receiver</a:t>
            </a:r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id="{423D8537-3546-AB4E-B849-73AFEB216FC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6155" y="2378079"/>
            <a:ext cx="5367337" cy="533400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6" name="Line 14">
            <a:extLst>
              <a:ext uri="{FF2B5EF4-FFF2-40B4-BE49-F238E27FC236}">
                <a16:creationId xmlns:a16="http://schemas.microsoft.com/office/drawing/2014/main" id="{217872A8-8699-2D44-8A65-85AE436649E2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6155" y="2682879"/>
            <a:ext cx="5367337" cy="533400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7" name="Line 15">
            <a:extLst>
              <a:ext uri="{FF2B5EF4-FFF2-40B4-BE49-F238E27FC236}">
                <a16:creationId xmlns:a16="http://schemas.microsoft.com/office/drawing/2014/main" id="{7E8C1081-3FB9-354C-BF12-81D5471B33C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86155" y="2987679"/>
            <a:ext cx="5367337" cy="533400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8" name="Line 17">
            <a:extLst>
              <a:ext uri="{FF2B5EF4-FFF2-40B4-BE49-F238E27FC236}">
                <a16:creationId xmlns:a16="http://schemas.microsoft.com/office/drawing/2014/main" id="{5210EF3D-0D56-0F43-8555-3B6C1A31F0F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6156" y="3292479"/>
            <a:ext cx="3282972" cy="341951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9" name="Line 42">
            <a:extLst>
              <a:ext uri="{FF2B5EF4-FFF2-40B4-BE49-F238E27FC236}">
                <a16:creationId xmlns:a16="http://schemas.microsoft.com/office/drawing/2014/main" id="{A6E5281D-ED63-CC44-8E1A-5C777A2A33A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71867" y="3302004"/>
            <a:ext cx="5367338" cy="533400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grpSp>
        <p:nvGrpSpPr>
          <p:cNvPr id="20" name="Group 64">
            <a:extLst>
              <a:ext uri="{FF2B5EF4-FFF2-40B4-BE49-F238E27FC236}">
                <a16:creationId xmlns:a16="http://schemas.microsoft.com/office/drawing/2014/main" id="{2901D710-896B-414C-8551-440807F13172}"/>
              </a:ext>
            </a:extLst>
          </p:cNvPr>
          <p:cNvGrpSpPr>
            <a:grpSpLocks/>
          </p:cNvGrpSpPr>
          <p:nvPr/>
        </p:nvGrpSpPr>
        <p:grpSpPr bwMode="auto">
          <a:xfrm>
            <a:off x="1725607" y="1743081"/>
            <a:ext cx="1720853" cy="487363"/>
            <a:chOff x="95" y="1226"/>
            <a:chExt cx="1084" cy="307"/>
          </a:xfrm>
        </p:grpSpPr>
        <p:sp>
          <p:nvSpPr>
            <p:cNvPr id="21" name="Text Box 20">
              <a:extLst>
                <a:ext uri="{FF2B5EF4-FFF2-40B4-BE49-F238E27FC236}">
                  <a16:creationId xmlns:a16="http://schemas.microsoft.com/office/drawing/2014/main" id="{D30BB16B-45F2-7D40-9ACC-DABEAB184E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7" y="1248"/>
              <a:ext cx="212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0">
                  <a:latin typeface="+mn-lt"/>
                </a:rPr>
                <a:t>1</a:t>
              </a:r>
            </a:p>
          </p:txBody>
        </p:sp>
        <p:sp>
          <p:nvSpPr>
            <p:cNvPr id="22" name="Text Box 52">
              <a:extLst>
                <a:ext uri="{FF2B5EF4-FFF2-40B4-BE49-F238E27FC236}">
                  <a16:creationId xmlns:a16="http://schemas.microsoft.com/office/drawing/2014/main" id="{B838B889-FF6D-B24F-835F-A85B17CC15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" y="1226"/>
              <a:ext cx="686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2400" b="0" dirty="0">
                  <a:latin typeface="+mn-lt"/>
                </a:rPr>
                <a:t>{1, x, x}</a:t>
              </a:r>
            </a:p>
          </p:txBody>
        </p:sp>
      </p:grpSp>
      <p:grpSp>
        <p:nvGrpSpPr>
          <p:cNvPr id="23" name="Group 65">
            <a:extLst>
              <a:ext uri="{FF2B5EF4-FFF2-40B4-BE49-F238E27FC236}">
                <a16:creationId xmlns:a16="http://schemas.microsoft.com/office/drawing/2014/main" id="{02EA25D2-5C47-EA46-9459-7F839C42A725}"/>
              </a:ext>
            </a:extLst>
          </p:cNvPr>
          <p:cNvGrpSpPr>
            <a:grpSpLocks/>
          </p:cNvGrpSpPr>
          <p:nvPr/>
        </p:nvGrpSpPr>
        <p:grpSpPr bwMode="auto">
          <a:xfrm>
            <a:off x="1689093" y="2085981"/>
            <a:ext cx="1763714" cy="481013"/>
            <a:chOff x="72" y="1442"/>
            <a:chExt cx="1111" cy="303"/>
          </a:xfrm>
        </p:grpSpPr>
        <p:sp>
          <p:nvSpPr>
            <p:cNvPr id="24" name="Text Box 21">
              <a:extLst>
                <a:ext uri="{FF2B5EF4-FFF2-40B4-BE49-F238E27FC236}">
                  <a16:creationId xmlns:a16="http://schemas.microsoft.com/office/drawing/2014/main" id="{2FAB5C99-CE2B-F143-80E4-5D0954F365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1" y="1460"/>
              <a:ext cx="212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0">
                  <a:latin typeface="+mn-lt"/>
                </a:rPr>
                <a:t>2</a:t>
              </a:r>
            </a:p>
          </p:txBody>
        </p:sp>
        <p:sp>
          <p:nvSpPr>
            <p:cNvPr id="25" name="Text Box 53">
              <a:extLst>
                <a:ext uri="{FF2B5EF4-FFF2-40B4-BE49-F238E27FC236}">
                  <a16:creationId xmlns:a16="http://schemas.microsoft.com/office/drawing/2014/main" id="{216C69CC-F30C-6F4B-8D88-F8EA382CE8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" y="1442"/>
              <a:ext cx="700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2400" b="0" dirty="0">
                  <a:latin typeface="+mn-lt"/>
                </a:rPr>
                <a:t>{1, 2, x}</a:t>
              </a:r>
            </a:p>
          </p:txBody>
        </p:sp>
      </p:grpSp>
      <p:grpSp>
        <p:nvGrpSpPr>
          <p:cNvPr id="26" name="Group 68">
            <a:extLst>
              <a:ext uri="{FF2B5EF4-FFF2-40B4-BE49-F238E27FC236}">
                <a16:creationId xmlns:a16="http://schemas.microsoft.com/office/drawing/2014/main" id="{027F8810-A07D-6C40-9F5D-374C8FDE6C32}"/>
              </a:ext>
            </a:extLst>
          </p:cNvPr>
          <p:cNvGrpSpPr>
            <a:grpSpLocks/>
          </p:cNvGrpSpPr>
          <p:nvPr/>
        </p:nvGrpSpPr>
        <p:grpSpPr bwMode="auto">
          <a:xfrm>
            <a:off x="1679567" y="2466982"/>
            <a:ext cx="1773238" cy="461963"/>
            <a:chOff x="66" y="1682"/>
            <a:chExt cx="1117" cy="291"/>
          </a:xfrm>
        </p:grpSpPr>
        <p:sp>
          <p:nvSpPr>
            <p:cNvPr id="27" name="Text Box 22">
              <a:extLst>
                <a:ext uri="{FF2B5EF4-FFF2-40B4-BE49-F238E27FC236}">
                  <a16:creationId xmlns:a16="http://schemas.microsoft.com/office/drawing/2014/main" id="{C8ACA516-B9D3-164F-A0B9-CDEC7B9C3C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1" y="1688"/>
              <a:ext cx="212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0">
                  <a:latin typeface="+mn-lt"/>
                </a:rPr>
                <a:t>3</a:t>
              </a:r>
            </a:p>
          </p:txBody>
        </p:sp>
        <p:sp>
          <p:nvSpPr>
            <p:cNvPr id="28" name="Text Box 54">
              <a:extLst>
                <a:ext uri="{FF2B5EF4-FFF2-40B4-BE49-F238E27FC236}">
                  <a16:creationId xmlns:a16="http://schemas.microsoft.com/office/drawing/2014/main" id="{DCE0FE33-63BF-2A43-A4C0-DF2B3F6D90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" y="1682"/>
              <a:ext cx="805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2400" b="0" dirty="0">
                  <a:latin typeface="+mn-lt"/>
                </a:rPr>
                <a:t>{1, 2, 3}</a:t>
              </a:r>
            </a:p>
          </p:txBody>
        </p:sp>
      </p:grpSp>
      <p:grpSp>
        <p:nvGrpSpPr>
          <p:cNvPr id="29" name="Group 70">
            <a:extLst>
              <a:ext uri="{FF2B5EF4-FFF2-40B4-BE49-F238E27FC236}">
                <a16:creationId xmlns:a16="http://schemas.microsoft.com/office/drawing/2014/main" id="{9151976F-FF64-BE4B-B064-0B95CD7A7C71}"/>
              </a:ext>
            </a:extLst>
          </p:cNvPr>
          <p:cNvGrpSpPr>
            <a:grpSpLocks/>
          </p:cNvGrpSpPr>
          <p:nvPr/>
        </p:nvGrpSpPr>
        <p:grpSpPr bwMode="auto">
          <a:xfrm>
            <a:off x="1679567" y="2921007"/>
            <a:ext cx="1773238" cy="519113"/>
            <a:chOff x="66" y="1968"/>
            <a:chExt cx="1117" cy="327"/>
          </a:xfrm>
        </p:grpSpPr>
        <p:sp>
          <p:nvSpPr>
            <p:cNvPr id="30" name="Text Box 23">
              <a:extLst>
                <a:ext uri="{FF2B5EF4-FFF2-40B4-BE49-F238E27FC236}">
                  <a16:creationId xmlns:a16="http://schemas.microsoft.com/office/drawing/2014/main" id="{B54382BB-B37C-7243-9A32-8F4D1B7BC5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1" y="2010"/>
              <a:ext cx="212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0">
                  <a:latin typeface="+mn-lt"/>
                </a:rPr>
                <a:t>4</a:t>
              </a:r>
            </a:p>
          </p:txBody>
        </p:sp>
        <p:sp>
          <p:nvSpPr>
            <p:cNvPr id="31" name="Text Box 55">
              <a:extLst>
                <a:ext uri="{FF2B5EF4-FFF2-40B4-BE49-F238E27FC236}">
                  <a16:creationId xmlns:a16="http://schemas.microsoft.com/office/drawing/2014/main" id="{3B1CCA3E-FB6A-194D-A4C0-204311D9F2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" y="1968"/>
              <a:ext cx="805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2400" b="0">
                  <a:latin typeface="+mn-lt"/>
                </a:rPr>
                <a:t>{2, 3, 4}</a:t>
              </a:r>
            </a:p>
          </p:txBody>
        </p:sp>
      </p:grpSp>
      <p:grpSp>
        <p:nvGrpSpPr>
          <p:cNvPr id="32" name="Group 71">
            <a:extLst>
              <a:ext uri="{FF2B5EF4-FFF2-40B4-BE49-F238E27FC236}">
                <a16:creationId xmlns:a16="http://schemas.microsoft.com/office/drawing/2014/main" id="{BAF049BC-1FE8-7843-A03A-6339EA5B9A37}"/>
              </a:ext>
            </a:extLst>
          </p:cNvPr>
          <p:cNvGrpSpPr>
            <a:grpSpLocks/>
          </p:cNvGrpSpPr>
          <p:nvPr/>
        </p:nvGrpSpPr>
        <p:grpSpPr bwMode="auto">
          <a:xfrm>
            <a:off x="1679567" y="3302008"/>
            <a:ext cx="1773238" cy="474663"/>
            <a:chOff x="66" y="2208"/>
            <a:chExt cx="1117" cy="299"/>
          </a:xfrm>
        </p:grpSpPr>
        <p:sp>
          <p:nvSpPr>
            <p:cNvPr id="33" name="Text Box 24">
              <a:extLst>
                <a:ext uri="{FF2B5EF4-FFF2-40B4-BE49-F238E27FC236}">
                  <a16:creationId xmlns:a16="http://schemas.microsoft.com/office/drawing/2014/main" id="{0552F0D4-F9D2-EF4B-9E06-BF04822408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1" y="2222"/>
              <a:ext cx="212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0">
                  <a:latin typeface="+mn-lt"/>
                </a:rPr>
                <a:t>5</a:t>
              </a:r>
            </a:p>
          </p:txBody>
        </p:sp>
        <p:sp>
          <p:nvSpPr>
            <p:cNvPr id="34" name="Text Box 56">
              <a:extLst>
                <a:ext uri="{FF2B5EF4-FFF2-40B4-BE49-F238E27FC236}">
                  <a16:creationId xmlns:a16="http://schemas.microsoft.com/office/drawing/2014/main" id="{1AE36BCD-6490-8F49-B215-67DAA40BB7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" y="2208"/>
              <a:ext cx="805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2400" b="0" dirty="0">
                  <a:latin typeface="+mn-lt"/>
                </a:rPr>
                <a:t>{3, 4, 5}</a:t>
              </a:r>
            </a:p>
          </p:txBody>
        </p:sp>
      </p:grpSp>
      <p:sp>
        <p:nvSpPr>
          <p:cNvPr id="35" name="Text Box 59">
            <a:extLst>
              <a:ext uri="{FF2B5EF4-FFF2-40B4-BE49-F238E27FC236}">
                <a16:creationId xmlns:a16="http://schemas.microsoft.com/office/drawing/2014/main" id="{1AA9EADE-ABF7-2349-AC30-709741948A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1142" y="1320804"/>
            <a:ext cx="2085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000" b="0" dirty="0">
                <a:latin typeface="+mn-lt"/>
              </a:rPr>
              <a:t>Sender Window</a:t>
            </a:r>
          </a:p>
        </p:txBody>
      </p:sp>
      <p:sp>
        <p:nvSpPr>
          <p:cNvPr id="37" name="Line 45">
            <a:extLst>
              <a:ext uri="{FF2B5EF4-FFF2-40B4-BE49-F238E27FC236}">
                <a16:creationId xmlns:a16="http://schemas.microsoft.com/office/drawing/2014/main" id="{E8433B75-8CCC-794D-8D60-BF9FB7DD456B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1867" y="3606804"/>
            <a:ext cx="5367338" cy="533400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38" name="Line 46">
            <a:extLst>
              <a:ext uri="{FF2B5EF4-FFF2-40B4-BE49-F238E27FC236}">
                <a16:creationId xmlns:a16="http://schemas.microsoft.com/office/drawing/2014/main" id="{F225EC22-62A1-BB47-91F6-01262C52E46A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1867" y="3911604"/>
            <a:ext cx="5367338" cy="533400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grpSp>
        <p:nvGrpSpPr>
          <p:cNvPr id="44" name="Group 72">
            <a:extLst>
              <a:ext uri="{FF2B5EF4-FFF2-40B4-BE49-F238E27FC236}">
                <a16:creationId xmlns:a16="http://schemas.microsoft.com/office/drawing/2014/main" id="{3FEC31AC-E0DC-1E48-A22B-3CF984D06EA6}"/>
              </a:ext>
            </a:extLst>
          </p:cNvPr>
          <p:cNvGrpSpPr>
            <a:grpSpLocks/>
          </p:cNvGrpSpPr>
          <p:nvPr/>
        </p:nvGrpSpPr>
        <p:grpSpPr bwMode="auto">
          <a:xfrm>
            <a:off x="1679567" y="3686183"/>
            <a:ext cx="1766888" cy="458788"/>
            <a:chOff x="66" y="2450"/>
            <a:chExt cx="1113" cy="289"/>
          </a:xfrm>
        </p:grpSpPr>
        <p:sp>
          <p:nvSpPr>
            <p:cNvPr id="45" name="Text Box 47">
              <a:extLst>
                <a:ext uri="{FF2B5EF4-FFF2-40B4-BE49-F238E27FC236}">
                  <a16:creationId xmlns:a16="http://schemas.microsoft.com/office/drawing/2014/main" id="{AE30B6CC-5044-AF4D-93BB-826F17CD36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7" y="2454"/>
              <a:ext cx="212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0">
                  <a:latin typeface="+mn-lt"/>
                </a:rPr>
                <a:t>6</a:t>
              </a:r>
            </a:p>
          </p:txBody>
        </p:sp>
        <p:sp>
          <p:nvSpPr>
            <p:cNvPr id="46" name="Text Box 57">
              <a:extLst>
                <a:ext uri="{FF2B5EF4-FFF2-40B4-BE49-F238E27FC236}">
                  <a16:creationId xmlns:a16="http://schemas.microsoft.com/office/drawing/2014/main" id="{B837D508-14F2-2B43-8209-FC8EB0EE73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" y="2450"/>
              <a:ext cx="805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2400" b="0">
                  <a:latin typeface="+mn-lt"/>
                </a:rPr>
                <a:t>{4, 5, 6}</a:t>
              </a:r>
            </a:p>
          </p:txBody>
        </p:sp>
      </p:grpSp>
      <p:sp>
        <p:nvSpPr>
          <p:cNvPr id="47" name="Text Box 58">
            <a:extLst>
              <a:ext uri="{FF2B5EF4-FFF2-40B4-BE49-F238E27FC236}">
                <a16:creationId xmlns:a16="http://schemas.microsoft.com/office/drawing/2014/main" id="{56649300-56B4-1F4C-B90F-ADE01B69A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7138" y="3987804"/>
            <a:ext cx="268254" cy="119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400" b="0">
                <a:latin typeface="+mn-lt"/>
              </a:rPr>
              <a:t>.</a:t>
            </a:r>
          </a:p>
          <a:p>
            <a:r>
              <a:rPr lang="en-US" sz="2400" b="0">
                <a:latin typeface="+mn-lt"/>
              </a:rPr>
              <a:t>.</a:t>
            </a:r>
          </a:p>
          <a:p>
            <a:r>
              <a:rPr lang="en-US" sz="2400" b="0">
                <a:latin typeface="+mn-lt"/>
              </a:rPr>
              <a:t>.</a:t>
            </a:r>
          </a:p>
        </p:txBody>
      </p:sp>
      <p:sp>
        <p:nvSpPr>
          <p:cNvPr id="50" name="Text Box 59">
            <a:extLst>
              <a:ext uri="{FF2B5EF4-FFF2-40B4-BE49-F238E27FC236}">
                <a16:creationId xmlns:a16="http://schemas.microsoft.com/office/drawing/2014/main" id="{7D30DAA0-027B-574E-BA8E-D0DB2A5C66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1042" y="1443014"/>
            <a:ext cx="1073436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000" dirty="0"/>
              <a:t>Receiver</a:t>
            </a:r>
            <a:endParaRPr lang="en-US" sz="2000" b="0" dirty="0">
              <a:latin typeface="+mn-lt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955F535-BAD6-0E41-8018-287B1D0F31A8}"/>
              </a:ext>
            </a:extLst>
          </p:cNvPr>
          <p:cNvSpPr txBox="1"/>
          <p:nvPr/>
        </p:nvSpPr>
        <p:spPr>
          <a:xfrm>
            <a:off x="9012795" y="2398765"/>
            <a:ext cx="2264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deliver 1, ack 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1FC7072-622C-7541-B318-CC0F33CEB70A}"/>
              </a:ext>
            </a:extLst>
          </p:cNvPr>
          <p:cNvSpPr txBox="1"/>
          <p:nvPr/>
        </p:nvSpPr>
        <p:spPr>
          <a:xfrm>
            <a:off x="9012795" y="2718746"/>
            <a:ext cx="2264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deliver 2, ack 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B85382-659E-B34F-8A15-A05FACA80B33}"/>
              </a:ext>
            </a:extLst>
          </p:cNvPr>
          <p:cNvSpPr txBox="1"/>
          <p:nvPr/>
        </p:nvSpPr>
        <p:spPr>
          <a:xfrm>
            <a:off x="9012795" y="3057533"/>
            <a:ext cx="2264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deliver 3, ack 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26BC042-9F36-DE4E-A6F6-3E7FC9EB1A18}"/>
              </a:ext>
            </a:extLst>
          </p:cNvPr>
          <p:cNvSpPr txBox="1"/>
          <p:nvPr/>
        </p:nvSpPr>
        <p:spPr>
          <a:xfrm>
            <a:off x="8999609" y="3935720"/>
            <a:ext cx="2264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??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E3E235C-8766-DD4E-9314-433B89913CA1}"/>
              </a:ext>
            </a:extLst>
          </p:cNvPr>
          <p:cNvSpPr txBox="1"/>
          <p:nvPr/>
        </p:nvSpPr>
        <p:spPr>
          <a:xfrm>
            <a:off x="9012795" y="4274507"/>
            <a:ext cx="2264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1F7187-14A9-9E44-BB7B-55A7D853E1E4}"/>
              </a:ext>
            </a:extLst>
          </p:cNvPr>
          <p:cNvSpPr txBox="1"/>
          <p:nvPr/>
        </p:nvSpPr>
        <p:spPr>
          <a:xfrm>
            <a:off x="6668655" y="3408807"/>
            <a:ext cx="2757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  </a:t>
            </a:r>
            <a:r>
              <a:rPr lang="en-US" dirty="0">
                <a:solidFill>
                  <a:srgbClr val="FF0000"/>
                </a:solidFill>
              </a:rPr>
              <a:t>packet 4 is lost</a:t>
            </a:r>
          </a:p>
        </p:txBody>
      </p:sp>
    </p:spTree>
    <p:extLst>
      <p:ext uri="{BB962C8B-B14F-4D97-AF65-F5344CB8AC3E}">
        <p14:creationId xmlns:p14="http://schemas.microsoft.com/office/powerpoint/2010/main" val="217006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7" grpId="0" animBg="1"/>
      <p:bldP spid="38" grpId="0" animBg="1"/>
      <p:bldP spid="47" grpId="0"/>
      <p:bldP spid="51" grpId="0"/>
      <p:bldP spid="52" grpId="0"/>
      <p:bldP spid="53" grpId="0"/>
      <p:bldP spid="55" grpId="0"/>
      <p:bldP spid="56" grpId="0"/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1B2E0-7C60-4548-8CEC-F7F9C346C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Selective Repeat Operation with Loss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995C7-2273-C64D-81E7-FA8348982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09/01/2021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8B1F9-4F93-0046-8E1B-D7A304E5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7BAC9-1501-234E-BA86-685DD587B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38</a:t>
            </a:fld>
            <a:endParaRPr lang="en-US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5ACB7B3D-16A1-8443-A3C3-3A064FF260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4392" y="6340383"/>
            <a:ext cx="857154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 b="0" dirty="0">
                <a:latin typeface="+mn-lt"/>
              </a:rPr>
              <a:t>Time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B7058928-8736-6B4B-99A4-824AA7BA21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2467" y="1320804"/>
            <a:ext cx="3222463" cy="46165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/>
          <a:p>
            <a:pPr eaLnBrk="1" hangingPunct="1"/>
            <a:r>
              <a:rPr lang="en-US" sz="2400" b="0" dirty="0">
                <a:solidFill>
                  <a:schemeClr val="bg1"/>
                </a:solidFill>
                <a:latin typeface="+mn-lt"/>
              </a:rPr>
              <a:t>Window size = 3 packets</a:t>
            </a:r>
          </a:p>
        </p:txBody>
      </p:sp>
      <p:sp>
        <p:nvSpPr>
          <p:cNvPr id="9" name="Line 6">
            <a:extLst>
              <a:ext uri="{FF2B5EF4-FFF2-40B4-BE49-F238E27FC236}">
                <a16:creationId xmlns:a16="http://schemas.microsoft.com/office/drawing/2014/main" id="{50A9932C-5932-0741-91BB-6AB211DA6D4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73454" y="1920879"/>
            <a:ext cx="12700" cy="443547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E82E2941-81C1-CC43-8A67-CDCEB20F3FFF}"/>
              </a:ext>
            </a:extLst>
          </p:cNvPr>
          <p:cNvSpPr>
            <a:spLocks noChangeShapeType="1"/>
          </p:cNvSpPr>
          <p:nvPr/>
        </p:nvSpPr>
        <p:spPr bwMode="auto">
          <a:xfrm>
            <a:off x="8940791" y="1920879"/>
            <a:ext cx="3177" cy="443547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1" name="Line 8">
            <a:extLst>
              <a:ext uri="{FF2B5EF4-FFF2-40B4-BE49-F238E27FC236}">
                <a16:creationId xmlns:a16="http://schemas.microsoft.com/office/drawing/2014/main" id="{68636E70-44CF-C34F-92A0-0CA2200D1AF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6155" y="2073279"/>
            <a:ext cx="5367337" cy="533400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924558D2-5BCC-D34F-A357-B1337BFB0FE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86155" y="2682879"/>
            <a:ext cx="5367337" cy="533400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F4D35535-5AED-4F4F-8630-E689E746A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5860" y="6326992"/>
            <a:ext cx="1177103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 b="0" dirty="0">
                <a:latin typeface="+mn-lt"/>
              </a:rPr>
              <a:t>Sender</a:t>
            </a:r>
          </a:p>
        </p:txBody>
      </p:sp>
      <p:sp>
        <p:nvSpPr>
          <p:cNvPr id="14" name="Text Box 12">
            <a:extLst>
              <a:ext uri="{FF2B5EF4-FFF2-40B4-BE49-F238E27FC236}">
                <a16:creationId xmlns:a16="http://schemas.microsoft.com/office/drawing/2014/main" id="{B8B9FC48-2711-D048-966D-62A9FAE011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3154" y="6360242"/>
            <a:ext cx="1402926" cy="461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 b="0" dirty="0">
                <a:latin typeface="+mn-lt"/>
              </a:rPr>
              <a:t>Receiver</a:t>
            </a:r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id="{423D8537-3546-AB4E-B849-73AFEB216FC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6155" y="2378079"/>
            <a:ext cx="5367337" cy="533400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6" name="Line 14">
            <a:extLst>
              <a:ext uri="{FF2B5EF4-FFF2-40B4-BE49-F238E27FC236}">
                <a16:creationId xmlns:a16="http://schemas.microsoft.com/office/drawing/2014/main" id="{217872A8-8699-2D44-8A65-85AE436649E2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6155" y="2682879"/>
            <a:ext cx="5367337" cy="533400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7" name="Line 15">
            <a:extLst>
              <a:ext uri="{FF2B5EF4-FFF2-40B4-BE49-F238E27FC236}">
                <a16:creationId xmlns:a16="http://schemas.microsoft.com/office/drawing/2014/main" id="{7E8C1081-3FB9-354C-BF12-81D5471B33C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86155" y="2987679"/>
            <a:ext cx="5367337" cy="533400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8" name="Line 17">
            <a:extLst>
              <a:ext uri="{FF2B5EF4-FFF2-40B4-BE49-F238E27FC236}">
                <a16:creationId xmlns:a16="http://schemas.microsoft.com/office/drawing/2014/main" id="{5210EF3D-0D56-0F43-8555-3B6C1A31F0F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6156" y="3292479"/>
            <a:ext cx="3282972" cy="341951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19" name="Line 42">
            <a:extLst>
              <a:ext uri="{FF2B5EF4-FFF2-40B4-BE49-F238E27FC236}">
                <a16:creationId xmlns:a16="http://schemas.microsoft.com/office/drawing/2014/main" id="{A6E5281D-ED63-CC44-8E1A-5C777A2A33A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71867" y="3302004"/>
            <a:ext cx="5367338" cy="533400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grpSp>
        <p:nvGrpSpPr>
          <p:cNvPr id="20" name="Group 64">
            <a:extLst>
              <a:ext uri="{FF2B5EF4-FFF2-40B4-BE49-F238E27FC236}">
                <a16:creationId xmlns:a16="http://schemas.microsoft.com/office/drawing/2014/main" id="{2901D710-896B-414C-8551-440807F13172}"/>
              </a:ext>
            </a:extLst>
          </p:cNvPr>
          <p:cNvGrpSpPr>
            <a:grpSpLocks/>
          </p:cNvGrpSpPr>
          <p:nvPr/>
        </p:nvGrpSpPr>
        <p:grpSpPr bwMode="auto">
          <a:xfrm>
            <a:off x="1697031" y="1743081"/>
            <a:ext cx="1749430" cy="487363"/>
            <a:chOff x="77" y="1226"/>
            <a:chExt cx="1102" cy="307"/>
          </a:xfrm>
        </p:grpSpPr>
        <p:sp>
          <p:nvSpPr>
            <p:cNvPr id="21" name="Text Box 20">
              <a:extLst>
                <a:ext uri="{FF2B5EF4-FFF2-40B4-BE49-F238E27FC236}">
                  <a16:creationId xmlns:a16="http://schemas.microsoft.com/office/drawing/2014/main" id="{D30BB16B-45F2-7D40-9ACC-DABEAB184E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7" y="1248"/>
              <a:ext cx="212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0">
                  <a:latin typeface="+mn-lt"/>
                </a:rPr>
                <a:t>1</a:t>
              </a:r>
            </a:p>
          </p:txBody>
        </p:sp>
        <p:sp>
          <p:nvSpPr>
            <p:cNvPr id="22" name="Text Box 52">
              <a:extLst>
                <a:ext uri="{FF2B5EF4-FFF2-40B4-BE49-F238E27FC236}">
                  <a16:creationId xmlns:a16="http://schemas.microsoft.com/office/drawing/2014/main" id="{B838B889-FF6D-B24F-835F-A85B17CC15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" y="1226"/>
              <a:ext cx="686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2400" b="0" dirty="0">
                  <a:latin typeface="+mn-lt"/>
                </a:rPr>
                <a:t>{1, x, x}</a:t>
              </a:r>
            </a:p>
          </p:txBody>
        </p:sp>
      </p:grpSp>
      <p:grpSp>
        <p:nvGrpSpPr>
          <p:cNvPr id="23" name="Group 65">
            <a:extLst>
              <a:ext uri="{FF2B5EF4-FFF2-40B4-BE49-F238E27FC236}">
                <a16:creationId xmlns:a16="http://schemas.microsoft.com/office/drawing/2014/main" id="{02EA25D2-5C47-EA46-9459-7F839C42A725}"/>
              </a:ext>
            </a:extLst>
          </p:cNvPr>
          <p:cNvGrpSpPr>
            <a:grpSpLocks/>
          </p:cNvGrpSpPr>
          <p:nvPr/>
        </p:nvGrpSpPr>
        <p:grpSpPr bwMode="auto">
          <a:xfrm>
            <a:off x="1684331" y="2085981"/>
            <a:ext cx="1768478" cy="481013"/>
            <a:chOff x="69" y="1442"/>
            <a:chExt cx="1114" cy="303"/>
          </a:xfrm>
        </p:grpSpPr>
        <p:sp>
          <p:nvSpPr>
            <p:cNvPr id="24" name="Text Box 21">
              <a:extLst>
                <a:ext uri="{FF2B5EF4-FFF2-40B4-BE49-F238E27FC236}">
                  <a16:creationId xmlns:a16="http://schemas.microsoft.com/office/drawing/2014/main" id="{2FAB5C99-CE2B-F143-80E4-5D0954F365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1" y="1460"/>
              <a:ext cx="212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0">
                  <a:latin typeface="+mn-lt"/>
                </a:rPr>
                <a:t>2</a:t>
              </a:r>
            </a:p>
          </p:txBody>
        </p:sp>
        <p:sp>
          <p:nvSpPr>
            <p:cNvPr id="25" name="Text Box 53">
              <a:extLst>
                <a:ext uri="{FF2B5EF4-FFF2-40B4-BE49-F238E27FC236}">
                  <a16:creationId xmlns:a16="http://schemas.microsoft.com/office/drawing/2014/main" id="{216C69CC-F30C-6F4B-8D88-F8EA382CE8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" y="1442"/>
              <a:ext cx="700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2400" b="0" dirty="0">
                  <a:latin typeface="+mn-lt"/>
                </a:rPr>
                <a:t>{1, 2, x}</a:t>
              </a:r>
            </a:p>
          </p:txBody>
        </p:sp>
      </p:grpSp>
      <p:grpSp>
        <p:nvGrpSpPr>
          <p:cNvPr id="26" name="Group 68">
            <a:extLst>
              <a:ext uri="{FF2B5EF4-FFF2-40B4-BE49-F238E27FC236}">
                <a16:creationId xmlns:a16="http://schemas.microsoft.com/office/drawing/2014/main" id="{027F8810-A07D-6C40-9F5D-374C8FDE6C32}"/>
              </a:ext>
            </a:extLst>
          </p:cNvPr>
          <p:cNvGrpSpPr>
            <a:grpSpLocks/>
          </p:cNvGrpSpPr>
          <p:nvPr/>
        </p:nvGrpSpPr>
        <p:grpSpPr bwMode="auto">
          <a:xfrm>
            <a:off x="1679567" y="2466982"/>
            <a:ext cx="1773238" cy="461963"/>
            <a:chOff x="66" y="1682"/>
            <a:chExt cx="1117" cy="291"/>
          </a:xfrm>
        </p:grpSpPr>
        <p:sp>
          <p:nvSpPr>
            <p:cNvPr id="27" name="Text Box 22">
              <a:extLst>
                <a:ext uri="{FF2B5EF4-FFF2-40B4-BE49-F238E27FC236}">
                  <a16:creationId xmlns:a16="http://schemas.microsoft.com/office/drawing/2014/main" id="{C8ACA516-B9D3-164F-A0B9-CDEC7B9C3C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1" y="1688"/>
              <a:ext cx="212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0">
                  <a:latin typeface="+mn-lt"/>
                </a:rPr>
                <a:t>3</a:t>
              </a:r>
            </a:p>
          </p:txBody>
        </p:sp>
        <p:sp>
          <p:nvSpPr>
            <p:cNvPr id="28" name="Text Box 54">
              <a:extLst>
                <a:ext uri="{FF2B5EF4-FFF2-40B4-BE49-F238E27FC236}">
                  <a16:creationId xmlns:a16="http://schemas.microsoft.com/office/drawing/2014/main" id="{DCE0FE33-63BF-2A43-A4C0-DF2B3F6D90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" y="1682"/>
              <a:ext cx="805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2400" b="0" dirty="0">
                  <a:latin typeface="+mn-lt"/>
                </a:rPr>
                <a:t>{1, 2, 3}</a:t>
              </a:r>
            </a:p>
          </p:txBody>
        </p:sp>
      </p:grpSp>
      <p:grpSp>
        <p:nvGrpSpPr>
          <p:cNvPr id="29" name="Group 70">
            <a:extLst>
              <a:ext uri="{FF2B5EF4-FFF2-40B4-BE49-F238E27FC236}">
                <a16:creationId xmlns:a16="http://schemas.microsoft.com/office/drawing/2014/main" id="{9151976F-FF64-BE4B-B064-0B95CD7A7C71}"/>
              </a:ext>
            </a:extLst>
          </p:cNvPr>
          <p:cNvGrpSpPr>
            <a:grpSpLocks/>
          </p:cNvGrpSpPr>
          <p:nvPr/>
        </p:nvGrpSpPr>
        <p:grpSpPr bwMode="auto">
          <a:xfrm>
            <a:off x="1679567" y="2921007"/>
            <a:ext cx="1773238" cy="519113"/>
            <a:chOff x="66" y="1968"/>
            <a:chExt cx="1117" cy="327"/>
          </a:xfrm>
        </p:grpSpPr>
        <p:sp>
          <p:nvSpPr>
            <p:cNvPr id="30" name="Text Box 23">
              <a:extLst>
                <a:ext uri="{FF2B5EF4-FFF2-40B4-BE49-F238E27FC236}">
                  <a16:creationId xmlns:a16="http://schemas.microsoft.com/office/drawing/2014/main" id="{B54382BB-B37C-7243-9A32-8F4D1B7BC5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1" y="2010"/>
              <a:ext cx="212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0" dirty="0">
                  <a:latin typeface="+mn-lt"/>
                </a:rPr>
                <a:t>4</a:t>
              </a:r>
            </a:p>
          </p:txBody>
        </p:sp>
        <p:sp>
          <p:nvSpPr>
            <p:cNvPr id="31" name="Text Box 55">
              <a:extLst>
                <a:ext uri="{FF2B5EF4-FFF2-40B4-BE49-F238E27FC236}">
                  <a16:creationId xmlns:a16="http://schemas.microsoft.com/office/drawing/2014/main" id="{3B1CCA3E-FB6A-194D-A4C0-204311D9F2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" y="1968"/>
              <a:ext cx="805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2400" b="0">
                  <a:latin typeface="+mn-lt"/>
                </a:rPr>
                <a:t>{2, 3, 4}</a:t>
              </a:r>
            </a:p>
          </p:txBody>
        </p:sp>
      </p:grpSp>
      <p:grpSp>
        <p:nvGrpSpPr>
          <p:cNvPr id="32" name="Group 71">
            <a:extLst>
              <a:ext uri="{FF2B5EF4-FFF2-40B4-BE49-F238E27FC236}">
                <a16:creationId xmlns:a16="http://schemas.microsoft.com/office/drawing/2014/main" id="{BAF049BC-1FE8-7843-A03A-6339EA5B9A37}"/>
              </a:ext>
            </a:extLst>
          </p:cNvPr>
          <p:cNvGrpSpPr>
            <a:grpSpLocks/>
          </p:cNvGrpSpPr>
          <p:nvPr/>
        </p:nvGrpSpPr>
        <p:grpSpPr bwMode="auto">
          <a:xfrm>
            <a:off x="1679567" y="3302008"/>
            <a:ext cx="1773238" cy="474663"/>
            <a:chOff x="66" y="2208"/>
            <a:chExt cx="1117" cy="299"/>
          </a:xfrm>
        </p:grpSpPr>
        <p:sp>
          <p:nvSpPr>
            <p:cNvPr id="33" name="Text Box 24">
              <a:extLst>
                <a:ext uri="{FF2B5EF4-FFF2-40B4-BE49-F238E27FC236}">
                  <a16:creationId xmlns:a16="http://schemas.microsoft.com/office/drawing/2014/main" id="{0552F0D4-F9D2-EF4B-9E06-BF04822408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1" y="2222"/>
              <a:ext cx="212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0">
                  <a:latin typeface="+mn-lt"/>
                </a:rPr>
                <a:t>5</a:t>
              </a:r>
            </a:p>
          </p:txBody>
        </p:sp>
        <p:sp>
          <p:nvSpPr>
            <p:cNvPr id="34" name="Text Box 56">
              <a:extLst>
                <a:ext uri="{FF2B5EF4-FFF2-40B4-BE49-F238E27FC236}">
                  <a16:creationId xmlns:a16="http://schemas.microsoft.com/office/drawing/2014/main" id="{1AE36BCD-6490-8F49-B215-67DAA40BB7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" y="2208"/>
              <a:ext cx="805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2400" b="0" dirty="0">
                  <a:latin typeface="+mn-lt"/>
                </a:rPr>
                <a:t>{3, 4, 5}</a:t>
              </a:r>
            </a:p>
          </p:txBody>
        </p:sp>
      </p:grpSp>
      <p:sp>
        <p:nvSpPr>
          <p:cNvPr id="35" name="Text Box 59">
            <a:extLst>
              <a:ext uri="{FF2B5EF4-FFF2-40B4-BE49-F238E27FC236}">
                <a16:creationId xmlns:a16="http://schemas.microsoft.com/office/drawing/2014/main" id="{1AA9EADE-ABF7-2349-AC30-709741948A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1142" y="1320804"/>
            <a:ext cx="2085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000" b="0" dirty="0">
                <a:latin typeface="+mn-lt"/>
              </a:rPr>
              <a:t>Sender Window</a:t>
            </a:r>
          </a:p>
        </p:txBody>
      </p:sp>
      <p:sp>
        <p:nvSpPr>
          <p:cNvPr id="37" name="Line 45">
            <a:extLst>
              <a:ext uri="{FF2B5EF4-FFF2-40B4-BE49-F238E27FC236}">
                <a16:creationId xmlns:a16="http://schemas.microsoft.com/office/drawing/2014/main" id="{E8433B75-8CCC-794D-8D60-BF9FB7DD456B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1867" y="3606804"/>
            <a:ext cx="5367338" cy="533400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38" name="Line 46">
            <a:extLst>
              <a:ext uri="{FF2B5EF4-FFF2-40B4-BE49-F238E27FC236}">
                <a16:creationId xmlns:a16="http://schemas.microsoft.com/office/drawing/2014/main" id="{F225EC22-62A1-BB47-91F6-01262C52E46A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1867" y="3911604"/>
            <a:ext cx="5367338" cy="533400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grpSp>
        <p:nvGrpSpPr>
          <p:cNvPr id="44" name="Group 72">
            <a:extLst>
              <a:ext uri="{FF2B5EF4-FFF2-40B4-BE49-F238E27FC236}">
                <a16:creationId xmlns:a16="http://schemas.microsoft.com/office/drawing/2014/main" id="{3FEC31AC-E0DC-1E48-A22B-3CF984D06EA6}"/>
              </a:ext>
            </a:extLst>
          </p:cNvPr>
          <p:cNvGrpSpPr>
            <a:grpSpLocks/>
          </p:cNvGrpSpPr>
          <p:nvPr/>
        </p:nvGrpSpPr>
        <p:grpSpPr bwMode="auto">
          <a:xfrm>
            <a:off x="1679567" y="3686183"/>
            <a:ext cx="1766888" cy="458788"/>
            <a:chOff x="66" y="2450"/>
            <a:chExt cx="1113" cy="289"/>
          </a:xfrm>
        </p:grpSpPr>
        <p:sp>
          <p:nvSpPr>
            <p:cNvPr id="45" name="Text Box 47">
              <a:extLst>
                <a:ext uri="{FF2B5EF4-FFF2-40B4-BE49-F238E27FC236}">
                  <a16:creationId xmlns:a16="http://schemas.microsoft.com/office/drawing/2014/main" id="{AE30B6CC-5044-AF4D-93BB-826F17CD36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7" y="2454"/>
              <a:ext cx="212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0">
                  <a:latin typeface="+mn-lt"/>
                </a:rPr>
                <a:t>6</a:t>
              </a:r>
            </a:p>
          </p:txBody>
        </p:sp>
        <p:sp>
          <p:nvSpPr>
            <p:cNvPr id="46" name="Text Box 57">
              <a:extLst>
                <a:ext uri="{FF2B5EF4-FFF2-40B4-BE49-F238E27FC236}">
                  <a16:creationId xmlns:a16="http://schemas.microsoft.com/office/drawing/2014/main" id="{B837D508-14F2-2B43-8209-FC8EB0EE73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" y="2450"/>
              <a:ext cx="805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2400" b="0">
                  <a:latin typeface="+mn-lt"/>
                </a:rPr>
                <a:t>{4, 5, 6}</a:t>
              </a:r>
            </a:p>
          </p:txBody>
        </p:sp>
      </p:grpSp>
      <p:sp>
        <p:nvSpPr>
          <p:cNvPr id="50" name="Text Box 59">
            <a:extLst>
              <a:ext uri="{FF2B5EF4-FFF2-40B4-BE49-F238E27FC236}">
                <a16:creationId xmlns:a16="http://schemas.microsoft.com/office/drawing/2014/main" id="{7D30DAA0-027B-574E-BA8E-D0DB2A5C66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1042" y="1443014"/>
            <a:ext cx="1073436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000" dirty="0"/>
              <a:t>Receiver</a:t>
            </a:r>
            <a:endParaRPr lang="en-US" sz="2000" b="0" dirty="0">
              <a:latin typeface="+mn-lt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955F535-BAD6-0E41-8018-287B1D0F31A8}"/>
              </a:ext>
            </a:extLst>
          </p:cNvPr>
          <p:cNvSpPr txBox="1"/>
          <p:nvPr/>
        </p:nvSpPr>
        <p:spPr>
          <a:xfrm>
            <a:off x="9012795" y="2398765"/>
            <a:ext cx="2264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deliver 1, ack 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1FC7072-622C-7541-B318-CC0F33CEB70A}"/>
              </a:ext>
            </a:extLst>
          </p:cNvPr>
          <p:cNvSpPr txBox="1"/>
          <p:nvPr/>
        </p:nvSpPr>
        <p:spPr>
          <a:xfrm>
            <a:off x="9012795" y="2718746"/>
            <a:ext cx="2264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deliver 2, ack 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B85382-659E-B34F-8A15-A05FACA80B33}"/>
              </a:ext>
            </a:extLst>
          </p:cNvPr>
          <p:cNvSpPr txBox="1"/>
          <p:nvPr/>
        </p:nvSpPr>
        <p:spPr>
          <a:xfrm>
            <a:off x="9012795" y="3057533"/>
            <a:ext cx="2264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deliver 3, ack 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26BC042-9F36-DE4E-A6F6-3E7FC9EB1A18}"/>
              </a:ext>
            </a:extLst>
          </p:cNvPr>
          <p:cNvSpPr txBox="1"/>
          <p:nvPr/>
        </p:nvSpPr>
        <p:spPr>
          <a:xfrm>
            <a:off x="8999608" y="3935720"/>
            <a:ext cx="2989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5, ack 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E3E235C-8766-DD4E-9314-433B89913CA1}"/>
              </a:ext>
            </a:extLst>
          </p:cNvPr>
          <p:cNvSpPr txBox="1"/>
          <p:nvPr/>
        </p:nvSpPr>
        <p:spPr>
          <a:xfrm>
            <a:off x="9012795" y="4274507"/>
            <a:ext cx="2907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6, ack 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1F7187-14A9-9E44-BB7B-55A7D853E1E4}"/>
              </a:ext>
            </a:extLst>
          </p:cNvPr>
          <p:cNvSpPr txBox="1"/>
          <p:nvPr/>
        </p:nvSpPr>
        <p:spPr>
          <a:xfrm>
            <a:off x="6668655" y="3408807"/>
            <a:ext cx="2757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  </a:t>
            </a:r>
            <a:r>
              <a:rPr lang="en-US" dirty="0">
                <a:solidFill>
                  <a:srgbClr val="FF0000"/>
                </a:solidFill>
              </a:rPr>
              <a:t>packet 4 is lost</a:t>
            </a:r>
          </a:p>
        </p:txBody>
      </p:sp>
      <p:grpSp>
        <p:nvGrpSpPr>
          <p:cNvPr id="48" name="Group 61">
            <a:extLst>
              <a:ext uri="{FF2B5EF4-FFF2-40B4-BE49-F238E27FC236}">
                <a16:creationId xmlns:a16="http://schemas.microsoft.com/office/drawing/2014/main" id="{1FE8793E-0A36-504B-BCAA-320F4F029271}"/>
              </a:ext>
            </a:extLst>
          </p:cNvPr>
          <p:cNvGrpSpPr>
            <a:grpSpLocks/>
          </p:cNvGrpSpPr>
          <p:nvPr/>
        </p:nvGrpSpPr>
        <p:grpSpPr bwMode="auto">
          <a:xfrm>
            <a:off x="1760386" y="3332023"/>
            <a:ext cx="1800225" cy="1172051"/>
            <a:chOff x="94" y="1968"/>
            <a:chExt cx="1134" cy="1200"/>
          </a:xfrm>
        </p:grpSpPr>
        <p:sp>
          <p:nvSpPr>
            <p:cNvPr id="49" name="Line 62">
              <a:extLst>
                <a:ext uri="{FF2B5EF4-FFF2-40B4-BE49-F238E27FC236}">
                  <a16:creationId xmlns:a16="http://schemas.microsoft.com/office/drawing/2014/main" id="{81F00416-AE5C-D746-8178-F6185F6340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9" y="1968"/>
              <a:ext cx="829" cy="0"/>
            </a:xfrm>
            <a:prstGeom prst="line">
              <a:avLst/>
            </a:prstGeom>
            <a:noFill/>
            <a:ln w="38100" cmpd="sng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4" name="Line 63">
              <a:extLst>
                <a:ext uri="{FF2B5EF4-FFF2-40B4-BE49-F238E27FC236}">
                  <a16:creationId xmlns:a16="http://schemas.microsoft.com/office/drawing/2014/main" id="{E351C6F2-73F6-1F47-BA3F-5353E14DBC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9" y="3168"/>
              <a:ext cx="829" cy="0"/>
            </a:xfrm>
            <a:prstGeom prst="line">
              <a:avLst/>
            </a:prstGeom>
            <a:noFill/>
            <a:ln w="38100" cmpd="sng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7" name="Line 64">
              <a:extLst>
                <a:ext uri="{FF2B5EF4-FFF2-40B4-BE49-F238E27FC236}">
                  <a16:creationId xmlns:a16="http://schemas.microsoft.com/office/drawing/2014/main" id="{3E556C3F-6D93-FD46-871A-5D2BBFDA3B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0" y="1968"/>
              <a:ext cx="0" cy="1200"/>
            </a:xfrm>
            <a:prstGeom prst="line">
              <a:avLst/>
            </a:prstGeom>
            <a:noFill/>
            <a:ln w="38100" cmpd="sng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8" name="Text Box 65">
              <a:extLst>
                <a:ext uri="{FF2B5EF4-FFF2-40B4-BE49-F238E27FC236}">
                  <a16:creationId xmlns:a16="http://schemas.microsoft.com/office/drawing/2014/main" id="{8C4FD079-18D5-CF49-A45B-A3A11FC283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" y="2241"/>
              <a:ext cx="798" cy="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 dirty="0">
                  <a:solidFill>
                    <a:srgbClr val="FF0000"/>
                  </a:solidFill>
                  <a:latin typeface="+mn-lt"/>
                </a:rPr>
                <a:t>Timeout</a:t>
              </a:r>
            </a:p>
            <a:p>
              <a:pPr eaLnBrk="1" hangingPunct="1"/>
              <a:r>
                <a:rPr lang="en-US" sz="2000" dirty="0">
                  <a:solidFill>
                    <a:srgbClr val="FF0000"/>
                  </a:solidFill>
                  <a:latin typeface="+mn-lt"/>
                </a:rPr>
                <a:t>Packet 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FFF8286-57F1-734E-8707-99E91201DFBF}"/>
              </a:ext>
            </a:extLst>
          </p:cNvPr>
          <p:cNvGrpSpPr/>
          <p:nvPr/>
        </p:nvGrpSpPr>
        <p:grpSpPr>
          <a:xfrm>
            <a:off x="3054949" y="4289529"/>
            <a:ext cx="5871209" cy="793106"/>
            <a:chOff x="3054949" y="4289529"/>
            <a:chExt cx="5871209" cy="793106"/>
          </a:xfrm>
        </p:grpSpPr>
        <p:sp>
          <p:nvSpPr>
            <p:cNvPr id="59" name="Line 17">
              <a:extLst>
                <a:ext uri="{FF2B5EF4-FFF2-40B4-BE49-F238E27FC236}">
                  <a16:creationId xmlns:a16="http://schemas.microsoft.com/office/drawing/2014/main" id="{05E197A6-803A-BD4B-8817-B430A47DBF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5556" y="4575415"/>
              <a:ext cx="5320602" cy="507220"/>
            </a:xfrm>
            <a:prstGeom prst="line">
              <a:avLst/>
            </a:prstGeom>
            <a:noFill/>
            <a:ln w="38100">
              <a:solidFill>
                <a:schemeClr val="accent5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62" name="Text Box 23">
              <a:extLst>
                <a:ext uri="{FF2B5EF4-FFF2-40B4-BE49-F238E27FC236}">
                  <a16:creationId xmlns:a16="http://schemas.microsoft.com/office/drawing/2014/main" id="{8B259D6E-1172-E44D-BEC7-03FA048A0D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4949" y="4289529"/>
              <a:ext cx="336550" cy="452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0" dirty="0">
                  <a:latin typeface="+mn-lt"/>
                </a:rPr>
                <a:t>4</a:t>
              </a:r>
            </a:p>
          </p:txBody>
        </p:sp>
      </p:grpSp>
      <p:sp>
        <p:nvSpPr>
          <p:cNvPr id="65" name="Line 9">
            <a:extLst>
              <a:ext uri="{FF2B5EF4-FFF2-40B4-BE49-F238E27FC236}">
                <a16:creationId xmlns:a16="http://schemas.microsoft.com/office/drawing/2014/main" id="{4A30CD60-BF0B-2044-966A-A9F7ADB7487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88930" y="4165313"/>
            <a:ext cx="5367337" cy="533400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66" name="Line 15">
            <a:extLst>
              <a:ext uri="{FF2B5EF4-FFF2-40B4-BE49-F238E27FC236}">
                <a16:creationId xmlns:a16="http://schemas.microsoft.com/office/drawing/2014/main" id="{2DFD1DC4-29E3-3640-A831-36D31FBC31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88930" y="4470113"/>
            <a:ext cx="5367337" cy="533400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67" name="Text Box 54">
            <a:extLst>
              <a:ext uri="{FF2B5EF4-FFF2-40B4-BE49-F238E27FC236}">
                <a16:creationId xmlns:a16="http://schemas.microsoft.com/office/drawing/2014/main" id="{BED103CA-97E0-574A-A86E-B0DAAAA6CE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670" y="4515402"/>
            <a:ext cx="1133325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400" b="0" dirty="0">
                <a:latin typeface="+mn-lt"/>
              </a:rPr>
              <a:t>{4, </a:t>
            </a:r>
            <a:r>
              <a:rPr lang="en-US" sz="2400" b="0" dirty="0">
                <a:solidFill>
                  <a:srgbClr val="00B050"/>
                </a:solidFill>
                <a:latin typeface="+mn-lt"/>
              </a:rPr>
              <a:t>5</a:t>
            </a:r>
            <a:r>
              <a:rPr lang="en-US" sz="2400" b="0" dirty="0">
                <a:latin typeface="+mn-lt"/>
              </a:rPr>
              <a:t>, </a:t>
            </a:r>
            <a:r>
              <a:rPr lang="en-US" dirty="0"/>
              <a:t>6</a:t>
            </a:r>
            <a:r>
              <a:rPr lang="en-US" sz="2400" b="0" dirty="0">
                <a:latin typeface="+mn-lt"/>
              </a:rPr>
              <a:t>}</a:t>
            </a:r>
          </a:p>
        </p:txBody>
      </p:sp>
      <p:sp>
        <p:nvSpPr>
          <p:cNvPr id="68" name="Text Box 54">
            <a:extLst>
              <a:ext uri="{FF2B5EF4-FFF2-40B4-BE49-F238E27FC236}">
                <a16:creationId xmlns:a16="http://schemas.microsoft.com/office/drawing/2014/main" id="{F30EA4B4-9385-DD4F-92D8-FC6D287D10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6421" y="4898329"/>
            <a:ext cx="1133325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400" b="0" dirty="0">
                <a:latin typeface="+mn-lt"/>
              </a:rPr>
              <a:t>{4, </a:t>
            </a:r>
            <a:r>
              <a:rPr lang="en-US" sz="2400" b="0" dirty="0">
                <a:solidFill>
                  <a:srgbClr val="00B050"/>
                </a:solidFill>
                <a:latin typeface="+mn-lt"/>
              </a:rPr>
              <a:t>5</a:t>
            </a:r>
            <a:r>
              <a:rPr lang="en-US" sz="2400" b="0" dirty="0">
                <a:latin typeface="+mn-lt"/>
              </a:rPr>
              <a:t>, </a:t>
            </a:r>
            <a:r>
              <a:rPr lang="en-US" dirty="0">
                <a:solidFill>
                  <a:srgbClr val="00B050"/>
                </a:solidFill>
              </a:rPr>
              <a:t>6</a:t>
            </a:r>
            <a:r>
              <a:rPr lang="en-US" sz="2400" b="0" dirty="0">
                <a:latin typeface="+mn-lt"/>
              </a:rPr>
              <a:t>}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2BA218A-380E-084D-A034-75A7CA39A680}"/>
              </a:ext>
            </a:extLst>
          </p:cNvPr>
          <p:cNvGrpSpPr/>
          <p:nvPr/>
        </p:nvGrpSpPr>
        <p:grpSpPr>
          <a:xfrm>
            <a:off x="3539904" y="4842532"/>
            <a:ext cx="8366557" cy="828285"/>
            <a:chOff x="3539904" y="4842532"/>
            <a:chExt cx="8366557" cy="828285"/>
          </a:xfrm>
        </p:grpSpPr>
        <p:sp>
          <p:nvSpPr>
            <p:cNvPr id="69" name="Line 15">
              <a:extLst>
                <a:ext uri="{FF2B5EF4-FFF2-40B4-BE49-F238E27FC236}">
                  <a16:creationId xmlns:a16="http://schemas.microsoft.com/office/drawing/2014/main" id="{2519BB30-8757-C047-8B99-588176B610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39904" y="5137417"/>
              <a:ext cx="5367337" cy="533400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>
                <a:latin typeface="+mn-lt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8476B00-6AF5-BA40-99A6-B24F1D4EA56A}"/>
                </a:ext>
              </a:extLst>
            </p:cNvPr>
            <p:cNvSpPr txBox="1"/>
            <p:nvPr/>
          </p:nvSpPr>
          <p:spPr>
            <a:xfrm>
              <a:off x="8998945" y="4842532"/>
              <a:ext cx="29075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deliver 4,5,6 ack 4</a:t>
              </a:r>
            </a:p>
          </p:txBody>
        </p:sp>
      </p:grpSp>
      <p:sp>
        <p:nvSpPr>
          <p:cNvPr id="71" name="Line 17">
            <a:extLst>
              <a:ext uri="{FF2B5EF4-FFF2-40B4-BE49-F238E27FC236}">
                <a16:creationId xmlns:a16="http://schemas.microsoft.com/office/drawing/2014/main" id="{7E2DF306-8EE1-144D-A376-B046EAD3F26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1705" y="5741967"/>
            <a:ext cx="5320602" cy="507220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>
              <a:latin typeface="+mn-lt"/>
            </a:endParaRPr>
          </a:p>
        </p:txBody>
      </p:sp>
      <p:sp>
        <p:nvSpPr>
          <p:cNvPr id="72" name="Text Box 54">
            <a:extLst>
              <a:ext uri="{FF2B5EF4-FFF2-40B4-BE49-F238E27FC236}">
                <a16:creationId xmlns:a16="http://schemas.microsoft.com/office/drawing/2014/main" id="{40255BA4-4431-C049-BDA3-9A382FA57C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1376" y="5464593"/>
            <a:ext cx="1088441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400" b="0" dirty="0">
                <a:latin typeface="+mn-lt"/>
              </a:rPr>
              <a:t>{7, </a:t>
            </a:r>
            <a:r>
              <a:rPr lang="en-US" dirty="0"/>
              <a:t>x</a:t>
            </a:r>
            <a:r>
              <a:rPr lang="en-US" sz="2400" b="0" dirty="0">
                <a:latin typeface="+mn-lt"/>
              </a:rPr>
              <a:t>, x}</a:t>
            </a:r>
          </a:p>
        </p:txBody>
      </p:sp>
      <p:sp>
        <p:nvSpPr>
          <p:cNvPr id="73" name="Text Box 23">
            <a:extLst>
              <a:ext uri="{FF2B5EF4-FFF2-40B4-BE49-F238E27FC236}">
                <a16:creationId xmlns:a16="http://schemas.microsoft.com/office/drawing/2014/main" id="{D5673F4C-DBA6-B640-B21D-A121BC9CA0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1071" y="5471255"/>
            <a:ext cx="321210" cy="4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+mn-lt"/>
              </a:rPr>
              <a:t>7</a:t>
            </a:r>
            <a:endParaRPr lang="en-US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2289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/>
      <p:bldP spid="7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00F0F-7AA9-1742-96E2-D74D8CF08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Selective Repeat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C6986-2222-0645-890A-27EA2F4D4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Requires limited memory – sender and receiver each keep one window</a:t>
            </a:r>
          </a:p>
          <a:p>
            <a:pPr lvl="1"/>
            <a:r>
              <a:rPr lang="en-US" dirty="0"/>
              <a:t>Allows good performance (with appropriate choice of window size)</a:t>
            </a:r>
          </a:p>
          <a:p>
            <a:pPr lvl="1"/>
            <a:r>
              <a:rPr lang="en-US" dirty="0"/>
              <a:t>More bandwidth-efficient than Go-Back-N</a:t>
            </a:r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Slightly more complex (need to maintain multiple timers)</a:t>
            </a:r>
          </a:p>
          <a:p>
            <a:pPr lvl="1"/>
            <a:endParaRPr lang="en-US" dirty="0"/>
          </a:p>
          <a:p>
            <a:r>
              <a:rPr lang="en-US" b="1" dirty="0"/>
              <a:t>Can we improve efficiency further?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349F9-0122-FA45-A920-DD9C32547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09/01/2021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C1498-BF28-FD45-AB89-2E313A68F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C3A38-C80E-6746-BBF8-ADD054131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342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042FE-809D-1A4E-A009-EBD4226EC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socket?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2D430-36A8-7243-AB35-9FDD01F7A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809" y="1346201"/>
            <a:ext cx="11648661" cy="2690238"/>
          </a:xfrm>
        </p:spPr>
        <p:txBody>
          <a:bodyPr>
            <a:normAutofit fontScale="92500"/>
          </a:bodyPr>
          <a:lstStyle/>
          <a:p>
            <a:r>
              <a:rPr lang="en-US" dirty="0"/>
              <a:t>Interface between the </a:t>
            </a:r>
            <a:r>
              <a:rPr lang="en-US" b="1" dirty="0"/>
              <a:t>application layer </a:t>
            </a:r>
            <a:r>
              <a:rPr lang="en-US" dirty="0"/>
              <a:t>and the </a:t>
            </a:r>
            <a:r>
              <a:rPr lang="en-US" b="1" dirty="0"/>
              <a:t>transport layer</a:t>
            </a:r>
            <a:endParaRPr lang="en-US" dirty="0"/>
          </a:p>
          <a:p>
            <a:r>
              <a:rPr lang="en-US" dirty="0"/>
              <a:t>At a high level (we’ll try this out next week):</a:t>
            </a:r>
          </a:p>
          <a:p>
            <a:pPr lvl="1"/>
            <a:r>
              <a:rPr lang="en-US" dirty="0"/>
              <a:t>Program </a:t>
            </a:r>
            <a:r>
              <a:rPr lang="en-US" b="1" dirty="0"/>
              <a:t>opens</a:t>
            </a:r>
            <a:r>
              <a:rPr lang="en-US" dirty="0"/>
              <a:t> a socket, specifying which transport layer </a:t>
            </a:r>
            <a:r>
              <a:rPr lang="en-US" b="1" dirty="0"/>
              <a:t>service </a:t>
            </a:r>
            <a:r>
              <a:rPr lang="en-US" dirty="0"/>
              <a:t>it wants to use</a:t>
            </a:r>
          </a:p>
          <a:p>
            <a:pPr lvl="1"/>
            <a:r>
              <a:rPr lang="en-US" dirty="0"/>
              <a:t>Can use </a:t>
            </a:r>
            <a:r>
              <a:rPr lang="en-US" b="1" dirty="0"/>
              <a:t>send </a:t>
            </a:r>
            <a:r>
              <a:rPr lang="en-US" dirty="0"/>
              <a:t>and </a:t>
            </a:r>
            <a:r>
              <a:rPr lang="en-US" b="1" dirty="0"/>
              <a:t>receive</a:t>
            </a:r>
            <a:r>
              <a:rPr lang="en-US" dirty="0"/>
              <a:t> functions on that socket</a:t>
            </a:r>
          </a:p>
          <a:p>
            <a:pPr lvl="1"/>
            <a:r>
              <a:rPr lang="en-US" b="1" dirty="0"/>
              <a:t>Closes</a:t>
            </a:r>
            <a:r>
              <a:rPr lang="en-US" dirty="0"/>
              <a:t> socket to release resources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342E6-3403-E94C-B6DD-3A003F6CB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09/01/2021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6C564-3533-164A-8F4B-69A8F6D6E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DF5DE-9AE0-B948-AE35-A621C25D8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4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E1C653D-E6A9-5C4F-B372-08CF875A2A8C}"/>
              </a:ext>
            </a:extLst>
          </p:cNvPr>
          <p:cNvGrpSpPr/>
          <p:nvPr/>
        </p:nvGrpSpPr>
        <p:grpSpPr>
          <a:xfrm>
            <a:off x="3929270" y="3987626"/>
            <a:ext cx="8077200" cy="2354262"/>
            <a:chOff x="2318218" y="4088827"/>
            <a:chExt cx="8077200" cy="2354262"/>
          </a:xfrm>
        </p:grpSpPr>
        <p:sp>
          <p:nvSpPr>
            <p:cNvPr id="8" name="Freeform 66">
              <a:extLst>
                <a:ext uri="{FF2B5EF4-FFF2-40B4-BE49-F238E27FC236}">
                  <a16:creationId xmlns:a16="http://schemas.microsoft.com/office/drawing/2014/main" id="{AE7FCD21-5769-0944-8161-17C956D7F5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2481" y="4098352"/>
              <a:ext cx="736600" cy="1998662"/>
            </a:xfrm>
            <a:custGeom>
              <a:avLst/>
              <a:gdLst>
                <a:gd name="T0" fmla="*/ 2147483647 w 464"/>
                <a:gd name="T1" fmla="*/ 2147483647 h 1259"/>
                <a:gd name="T2" fmla="*/ 0 w 464"/>
                <a:gd name="T3" fmla="*/ 0 h 1259"/>
                <a:gd name="T4" fmla="*/ 2147483647 w 464"/>
                <a:gd name="T5" fmla="*/ 2147483647 h 1259"/>
                <a:gd name="T6" fmla="*/ 2147483647 w 464"/>
                <a:gd name="T7" fmla="*/ 2147483647 h 1259"/>
                <a:gd name="T8" fmla="*/ 2147483647 w 464"/>
                <a:gd name="T9" fmla="*/ 2147483647 h 12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64"/>
                <a:gd name="T16" fmla="*/ 0 h 1259"/>
                <a:gd name="T17" fmla="*/ 464 w 464"/>
                <a:gd name="T18" fmla="*/ 1259 h 12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64" h="1259">
                  <a:moveTo>
                    <a:pt x="464" y="1060"/>
                  </a:moveTo>
                  <a:lnTo>
                    <a:pt x="0" y="0"/>
                  </a:lnTo>
                  <a:lnTo>
                    <a:pt x="6" y="1258"/>
                  </a:lnTo>
                  <a:lnTo>
                    <a:pt x="382" y="1259"/>
                  </a:lnTo>
                  <a:lnTo>
                    <a:pt x="464" y="1060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4585593D-440E-D14B-90AC-AEC15D5F7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7781" y="5395339"/>
              <a:ext cx="1808162" cy="1031875"/>
            </a:xfrm>
            <a:custGeom>
              <a:avLst/>
              <a:gdLst>
                <a:gd name="T0" fmla="*/ 2147483647 w 2135"/>
                <a:gd name="T1" fmla="*/ 2147483647 h 1662"/>
                <a:gd name="T2" fmla="*/ 2147483647 w 2135"/>
                <a:gd name="T3" fmla="*/ 2147483647 h 1662"/>
                <a:gd name="T4" fmla="*/ 2147483647 w 2135"/>
                <a:gd name="T5" fmla="*/ 2147483647 h 1662"/>
                <a:gd name="T6" fmla="*/ 2147483647 w 2135"/>
                <a:gd name="T7" fmla="*/ 2147483647 h 1662"/>
                <a:gd name="T8" fmla="*/ 2147483647 w 2135"/>
                <a:gd name="T9" fmla="*/ 2147483647 h 1662"/>
                <a:gd name="T10" fmla="*/ 2147483647 w 2135"/>
                <a:gd name="T11" fmla="*/ 2147483647 h 1662"/>
                <a:gd name="T12" fmla="*/ 2147483647 w 2135"/>
                <a:gd name="T13" fmla="*/ 2147483647 h 1662"/>
                <a:gd name="T14" fmla="*/ 2147483647 w 2135"/>
                <a:gd name="T15" fmla="*/ 2147483647 h 1662"/>
                <a:gd name="T16" fmla="*/ 2147483647 w 2135"/>
                <a:gd name="T17" fmla="*/ 2147483647 h 1662"/>
                <a:gd name="T18" fmla="*/ 2147483647 w 2135"/>
                <a:gd name="T19" fmla="*/ 2147483647 h 1662"/>
                <a:gd name="T20" fmla="*/ 2147483647 w 2135"/>
                <a:gd name="T21" fmla="*/ 2147483647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135"/>
                <a:gd name="T34" fmla="*/ 0 h 1662"/>
                <a:gd name="T35" fmla="*/ 2135 w 2135"/>
                <a:gd name="T36" fmla="*/ 1662 h 166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</a:pPr>
              <a:endParaRPr lang="en-US"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0" name="Text Box 51">
              <a:extLst>
                <a:ext uri="{FF2B5EF4-FFF2-40B4-BE49-F238E27FC236}">
                  <a16:creationId xmlns:a16="http://schemas.microsoft.com/office/drawing/2014/main" id="{E5262E41-2D28-174F-A9D5-20EBD73C2A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05931" y="5527102"/>
              <a:ext cx="87471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Internet</a:t>
              </a:r>
            </a:p>
          </p:txBody>
        </p:sp>
        <p:sp>
          <p:nvSpPr>
            <p:cNvPr id="11" name="Line 52">
              <a:extLst>
                <a:ext uri="{FF2B5EF4-FFF2-40B4-BE49-F238E27FC236}">
                  <a16:creationId xmlns:a16="http://schemas.microsoft.com/office/drawing/2014/main" id="{F32A5EA4-4450-654A-8466-82BDFF6D38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26481" y="5938264"/>
              <a:ext cx="221138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2" name="Text Box 53">
              <a:extLst>
                <a:ext uri="{FF2B5EF4-FFF2-40B4-BE49-F238E27FC236}">
                  <a16:creationId xmlns:a16="http://schemas.microsoft.com/office/drawing/2014/main" id="{64C2F625-E2AC-854B-90FB-40AA9D9A73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47618" y="5163564"/>
              <a:ext cx="1063625" cy="825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controlled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by OS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3" name="Text Box 56">
              <a:extLst>
                <a:ext uri="{FF2B5EF4-FFF2-40B4-BE49-F238E27FC236}">
                  <a16:creationId xmlns:a16="http://schemas.microsoft.com/office/drawing/2014/main" id="{742E9EBB-80D8-BE43-8E6D-CCE85A32E9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25393" y="4263452"/>
              <a:ext cx="1470025" cy="533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controlled by</a:t>
              </a:r>
            </a:p>
            <a:p>
              <a:pPr marL="0" marR="0" lvl="0" indent="0" defTabSz="91440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app developer</a:t>
              </a:r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76C15199-C5E5-3F40-BA45-4FC83C92C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2081" y="4161852"/>
              <a:ext cx="758825" cy="1997075"/>
            </a:xfrm>
            <a:custGeom>
              <a:avLst/>
              <a:gdLst>
                <a:gd name="T0" fmla="*/ 0 w 478"/>
                <a:gd name="T1" fmla="*/ 2147483647 h 1258"/>
                <a:gd name="T2" fmla="*/ 2147483647 w 478"/>
                <a:gd name="T3" fmla="*/ 0 h 1258"/>
                <a:gd name="T4" fmla="*/ 2147483647 w 478"/>
                <a:gd name="T5" fmla="*/ 2147483647 h 1258"/>
                <a:gd name="T6" fmla="*/ 2147483647 w 478"/>
                <a:gd name="T7" fmla="*/ 2147483647 h 1258"/>
                <a:gd name="T8" fmla="*/ 0 w 478"/>
                <a:gd name="T9" fmla="*/ 2147483647 h 12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78"/>
                <a:gd name="T16" fmla="*/ 0 h 1258"/>
                <a:gd name="T17" fmla="*/ 478 w 478"/>
                <a:gd name="T18" fmla="*/ 1258 h 12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78" h="1258">
                  <a:moveTo>
                    <a:pt x="0" y="1040"/>
                  </a:moveTo>
                  <a:lnTo>
                    <a:pt x="478" y="0"/>
                  </a:lnTo>
                  <a:lnTo>
                    <a:pt x="472" y="1258"/>
                  </a:lnTo>
                  <a:lnTo>
                    <a:pt x="41" y="1246"/>
                  </a:lnTo>
                  <a:lnTo>
                    <a:pt x="0" y="1040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430D2074-D08F-564F-8832-C5B2B75BE4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356" y="4117402"/>
              <a:ext cx="1296987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" name="Rectangle 24">
              <a:extLst>
                <a:ext uri="{FF2B5EF4-FFF2-40B4-BE49-F238E27FC236}">
                  <a16:creationId xmlns:a16="http://schemas.microsoft.com/office/drawing/2014/main" id="{CC948403-4859-CA49-B9BA-E7F63CE75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7256" y="4171377"/>
              <a:ext cx="1273175" cy="197961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7" name="Line 25">
              <a:extLst>
                <a:ext uri="{FF2B5EF4-FFF2-40B4-BE49-F238E27FC236}">
                  <a16:creationId xmlns:a16="http://schemas.microsoft.com/office/drawing/2014/main" id="{0E4CE952-A8B2-A147-BF8C-60E0FE2642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16781" y="4931789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" name="Text Box 26">
              <a:extLst>
                <a:ext uri="{FF2B5EF4-FFF2-40B4-BE49-F238E27FC236}">
                  <a16:creationId xmlns:a16="http://schemas.microsoft.com/office/drawing/2014/main" id="{BED1C2C5-F892-2042-ADD5-B7A1EC3F16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3918" y="4914327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srgbClr val="969696"/>
                  </a:solidFill>
                  <a:latin typeface="Tahoma" panose="020B0604030504040204" pitchFamily="34" charset="0"/>
                </a:rPr>
                <a:t>transport</a:t>
              </a:r>
            </a:p>
          </p:txBody>
        </p:sp>
        <p:sp>
          <p:nvSpPr>
            <p:cNvPr id="19" name="Line 27">
              <a:extLst>
                <a:ext uri="{FF2B5EF4-FFF2-40B4-BE49-F238E27FC236}">
                  <a16:creationId xmlns:a16="http://schemas.microsoft.com/office/drawing/2014/main" id="{22C43E0D-6C6F-8D42-AA3F-C9D14AF8BD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4718" y="5252464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0" name="Line 28">
              <a:extLst>
                <a:ext uri="{FF2B5EF4-FFF2-40B4-BE49-F238E27FC236}">
                  <a16:creationId xmlns:a16="http://schemas.microsoft.com/office/drawing/2014/main" id="{E7CD2EF9-F7D8-7041-AABB-069C5AC623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10431" y="5562027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1" name="Line 29">
              <a:extLst>
                <a:ext uri="{FF2B5EF4-FFF2-40B4-BE49-F238E27FC236}">
                  <a16:creationId xmlns:a16="http://schemas.microsoft.com/office/drawing/2014/main" id="{33D2C6B9-4B7D-D741-8553-CC96A805CB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10431" y="5847777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2" name="Text Box 26">
              <a:extLst>
                <a:ext uri="{FF2B5EF4-FFF2-40B4-BE49-F238E27FC236}">
                  <a16:creationId xmlns:a16="http://schemas.microsoft.com/office/drawing/2014/main" id="{300F23A0-B1FC-964F-8C74-65F097B561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8843" y="4161852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application</a:t>
              </a:r>
            </a:p>
          </p:txBody>
        </p:sp>
        <p:sp>
          <p:nvSpPr>
            <p:cNvPr id="23" name="Text Box 26">
              <a:extLst>
                <a:ext uri="{FF2B5EF4-FFF2-40B4-BE49-F238E27FC236}">
                  <a16:creationId xmlns:a16="http://schemas.microsoft.com/office/drawing/2014/main" id="{F9A71AFC-158A-BE41-A6E8-7AD4BAC650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4393" y="5819202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srgbClr val="969696"/>
                  </a:solidFill>
                  <a:latin typeface="Tahoma" panose="020B0604030504040204" pitchFamily="34" charset="0"/>
                </a:rPr>
                <a:t>physical</a:t>
              </a:r>
            </a:p>
          </p:txBody>
        </p:sp>
        <p:sp>
          <p:nvSpPr>
            <p:cNvPr id="24" name="Text Box 26">
              <a:extLst>
                <a:ext uri="{FF2B5EF4-FFF2-40B4-BE49-F238E27FC236}">
                  <a16:creationId xmlns:a16="http://schemas.microsoft.com/office/drawing/2014/main" id="{4EE066B7-9A7A-5848-880F-7FB50050DD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3443" y="5533452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969696"/>
                  </a:solidFill>
                  <a:latin typeface="Tahoma" panose="020B0604030504040204" pitchFamily="34" charset="0"/>
                </a:rPr>
                <a:t>link</a:t>
              </a:r>
            </a:p>
          </p:txBody>
        </p:sp>
        <p:sp>
          <p:nvSpPr>
            <p:cNvPr id="25" name="Text Box 26">
              <a:extLst>
                <a:ext uri="{FF2B5EF4-FFF2-40B4-BE49-F238E27FC236}">
                  <a16:creationId xmlns:a16="http://schemas.microsoft.com/office/drawing/2014/main" id="{CEB6B98F-F449-274E-890C-051BA766D4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3918" y="5238177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srgbClr val="969696"/>
                  </a:solidFill>
                  <a:latin typeface="Tahoma" panose="020B0604030504040204" pitchFamily="34" charset="0"/>
                </a:rPr>
                <a:t>network</a:t>
              </a:r>
            </a:p>
          </p:txBody>
        </p:sp>
        <p:sp>
          <p:nvSpPr>
            <p:cNvPr id="26" name="Oval 57">
              <a:extLst>
                <a:ext uri="{FF2B5EF4-FFF2-40B4-BE49-F238E27FC236}">
                  <a16:creationId xmlns:a16="http://schemas.microsoft.com/office/drawing/2014/main" id="{EC28F8E6-FF3D-A74F-A806-65D13AB4C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2193" y="4436489"/>
              <a:ext cx="990600" cy="304800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process</a:t>
              </a:r>
            </a:p>
          </p:txBody>
        </p:sp>
        <p:grpSp>
          <p:nvGrpSpPr>
            <p:cNvPr id="27" name="Group 58">
              <a:extLst>
                <a:ext uri="{FF2B5EF4-FFF2-40B4-BE49-F238E27FC236}">
                  <a16:creationId xmlns:a16="http://schemas.microsoft.com/office/drawing/2014/main" id="{544FAFD8-A87D-F44B-A970-7EAD30F9DD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9843" y="4796852"/>
              <a:ext cx="546100" cy="225425"/>
              <a:chOff x="1287" y="2524"/>
              <a:chExt cx="260" cy="100"/>
            </a:xfrm>
          </p:grpSpPr>
          <p:sp>
            <p:nvSpPr>
              <p:cNvPr id="57" name="Rectangle 59">
                <a:extLst>
                  <a:ext uri="{FF2B5EF4-FFF2-40B4-BE49-F238E27FC236}">
                    <a16:creationId xmlns:a16="http://schemas.microsoft.com/office/drawing/2014/main" id="{0670FB03-2B9F-BA41-AB37-7F27FE4F3D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7" y="2524"/>
                <a:ext cx="260" cy="100"/>
              </a:xfrm>
              <a:prstGeom prst="rect">
                <a:avLst/>
              </a:prstGeom>
              <a:solidFill>
                <a:srgbClr val="C96B7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8" name="Rectangle 60">
                <a:extLst>
                  <a:ext uri="{FF2B5EF4-FFF2-40B4-BE49-F238E27FC236}">
                    <a16:creationId xmlns:a16="http://schemas.microsoft.com/office/drawing/2014/main" id="{19453683-481D-2C40-AD86-63872CB256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" y="2537"/>
                <a:ext cx="156" cy="7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9" name="Rectangle 61">
                <a:extLst>
                  <a:ext uri="{FF2B5EF4-FFF2-40B4-BE49-F238E27FC236}">
                    <a16:creationId xmlns:a16="http://schemas.microsoft.com/office/drawing/2014/main" id="{9605DB66-DADF-B841-871A-5281D1DCB6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3" y="2582"/>
                <a:ext cx="27" cy="27"/>
              </a:xfrm>
              <a:prstGeom prst="rect">
                <a:avLst/>
              </a:prstGeom>
              <a:solidFill>
                <a:srgbClr val="C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0" name="Rectangle 62">
                <a:extLst>
                  <a:ext uri="{FF2B5EF4-FFF2-40B4-BE49-F238E27FC236}">
                    <a16:creationId xmlns:a16="http://schemas.microsoft.com/office/drawing/2014/main" id="{EDEC77F1-2C36-3246-9F82-10A8B0FEF8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8" y="2583"/>
                <a:ext cx="26" cy="27"/>
              </a:xfrm>
              <a:prstGeom prst="rect">
                <a:avLst/>
              </a:prstGeom>
              <a:solidFill>
                <a:srgbClr val="C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0EB0E5DB-BCDA-DB4F-A833-41D10ACA8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7718" y="4088827"/>
              <a:ext cx="1296988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9" name="Rectangle 24">
              <a:extLst>
                <a:ext uri="{FF2B5EF4-FFF2-40B4-BE49-F238E27FC236}">
                  <a16:creationId xmlns:a16="http://schemas.microsoft.com/office/drawing/2014/main" id="{CC71E95B-5CFD-8E42-96A9-E819BECFC2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9618" y="4142802"/>
              <a:ext cx="1273175" cy="197961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" name="Line 25">
              <a:extLst>
                <a:ext uri="{FF2B5EF4-FFF2-40B4-BE49-F238E27FC236}">
                  <a16:creationId xmlns:a16="http://schemas.microsoft.com/office/drawing/2014/main" id="{DA55F91F-7AA4-2648-84D7-BEFCBC3876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9143" y="4903214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1" name="Text Box 26">
              <a:extLst>
                <a:ext uri="{FF2B5EF4-FFF2-40B4-BE49-F238E27FC236}">
                  <a16:creationId xmlns:a16="http://schemas.microsoft.com/office/drawing/2014/main" id="{FA93F803-A072-A24E-B1C5-B4C006F6E0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6281" y="4885752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srgbClr val="969696"/>
                  </a:solidFill>
                  <a:latin typeface="Tahoma" panose="020B0604030504040204" pitchFamily="34" charset="0"/>
                </a:rPr>
                <a:t>transport</a:t>
              </a:r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36D5E289-6A9C-964D-9304-3C75C9F46A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87081" y="5223889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545250DC-B5AA-874B-94D6-C9282017CE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2793" y="5533452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4" name="Line 29">
              <a:extLst>
                <a:ext uri="{FF2B5EF4-FFF2-40B4-BE49-F238E27FC236}">
                  <a16:creationId xmlns:a16="http://schemas.microsoft.com/office/drawing/2014/main" id="{084B32B2-5D69-B84D-A669-018631D001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2793" y="5819202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5" name="Text Box 26">
              <a:extLst>
                <a:ext uri="{FF2B5EF4-FFF2-40B4-BE49-F238E27FC236}">
                  <a16:creationId xmlns:a16="http://schemas.microsoft.com/office/drawing/2014/main" id="{5F6ADC82-A427-9044-83A4-E8D140A2F4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71206" y="4133277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application</a:t>
              </a:r>
            </a:p>
          </p:txBody>
        </p:sp>
        <p:sp>
          <p:nvSpPr>
            <p:cNvPr id="36" name="Text Box 26">
              <a:extLst>
                <a:ext uri="{FF2B5EF4-FFF2-40B4-BE49-F238E27FC236}">
                  <a16:creationId xmlns:a16="http://schemas.microsoft.com/office/drawing/2014/main" id="{B7FD9026-7315-374F-8A58-8DC3FC3043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26756" y="5790627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srgbClr val="969696"/>
                  </a:solidFill>
                  <a:latin typeface="Tahoma" panose="020B0604030504040204" pitchFamily="34" charset="0"/>
                </a:rPr>
                <a:t>physical</a:t>
              </a:r>
            </a:p>
          </p:txBody>
        </p:sp>
        <p:sp>
          <p:nvSpPr>
            <p:cNvPr id="37" name="Text Box 26">
              <a:extLst>
                <a:ext uri="{FF2B5EF4-FFF2-40B4-BE49-F238E27FC236}">
                  <a16:creationId xmlns:a16="http://schemas.microsoft.com/office/drawing/2014/main" id="{00B301FD-0495-2E47-842B-1E204298A9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45806" y="5504877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srgbClr val="969696"/>
                  </a:solidFill>
                  <a:latin typeface="Tahoma" panose="020B0604030504040204" pitchFamily="34" charset="0"/>
                </a:rPr>
                <a:t>link</a:t>
              </a:r>
            </a:p>
          </p:txBody>
        </p:sp>
        <p:sp>
          <p:nvSpPr>
            <p:cNvPr id="38" name="Text Box 26">
              <a:extLst>
                <a:ext uri="{FF2B5EF4-FFF2-40B4-BE49-F238E27FC236}">
                  <a16:creationId xmlns:a16="http://schemas.microsoft.com/office/drawing/2014/main" id="{7D1FBDA7-012A-B546-B500-B4F7030F0C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6281" y="5209602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srgbClr val="969696"/>
                  </a:solidFill>
                  <a:latin typeface="Tahoma" panose="020B0604030504040204" pitchFamily="34" charset="0"/>
                </a:rPr>
                <a:t>network</a:t>
              </a:r>
            </a:p>
          </p:txBody>
        </p:sp>
        <p:sp>
          <p:nvSpPr>
            <p:cNvPr id="39" name="Oval 78">
              <a:extLst>
                <a:ext uri="{FF2B5EF4-FFF2-40B4-BE49-F238E27FC236}">
                  <a16:creationId xmlns:a16="http://schemas.microsoft.com/office/drawing/2014/main" id="{CA64ECE8-7E50-744F-B1C9-C45AC4EC5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04556" y="4407914"/>
              <a:ext cx="990600" cy="304800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process</a:t>
              </a:r>
            </a:p>
          </p:txBody>
        </p:sp>
        <p:grpSp>
          <p:nvGrpSpPr>
            <p:cNvPr id="40" name="Group 79">
              <a:extLst>
                <a:ext uri="{FF2B5EF4-FFF2-40B4-BE49-F238E27FC236}">
                  <a16:creationId xmlns:a16="http://schemas.microsoft.com/office/drawing/2014/main" id="{C601C670-134E-6A4F-BA49-D12396E951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52206" y="4768277"/>
              <a:ext cx="546100" cy="225425"/>
              <a:chOff x="1287" y="2524"/>
              <a:chExt cx="260" cy="100"/>
            </a:xfrm>
          </p:grpSpPr>
          <p:sp>
            <p:nvSpPr>
              <p:cNvPr id="53" name="Rectangle 80">
                <a:extLst>
                  <a:ext uri="{FF2B5EF4-FFF2-40B4-BE49-F238E27FC236}">
                    <a16:creationId xmlns:a16="http://schemas.microsoft.com/office/drawing/2014/main" id="{CBC46B09-E47D-6E4C-A40A-3E0B6E1B3E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7" y="2524"/>
                <a:ext cx="260" cy="100"/>
              </a:xfrm>
              <a:prstGeom prst="rect">
                <a:avLst/>
              </a:prstGeom>
              <a:solidFill>
                <a:srgbClr val="C96B7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4" name="Rectangle 81">
                <a:extLst>
                  <a:ext uri="{FF2B5EF4-FFF2-40B4-BE49-F238E27FC236}">
                    <a16:creationId xmlns:a16="http://schemas.microsoft.com/office/drawing/2014/main" id="{D47B9B5A-4EDC-A546-B22B-0F1EFE5CEC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" y="2537"/>
                <a:ext cx="156" cy="7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5" name="Rectangle 82">
                <a:extLst>
                  <a:ext uri="{FF2B5EF4-FFF2-40B4-BE49-F238E27FC236}">
                    <a16:creationId xmlns:a16="http://schemas.microsoft.com/office/drawing/2014/main" id="{0ECAF5BA-9943-B443-939A-F09C466788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3" y="2582"/>
                <a:ext cx="27" cy="27"/>
              </a:xfrm>
              <a:prstGeom prst="rect">
                <a:avLst/>
              </a:prstGeom>
              <a:solidFill>
                <a:srgbClr val="C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6" name="Rectangle 83">
                <a:extLst>
                  <a:ext uri="{FF2B5EF4-FFF2-40B4-BE49-F238E27FC236}">
                    <a16:creationId xmlns:a16="http://schemas.microsoft.com/office/drawing/2014/main" id="{AD7B6692-E149-C945-B128-6F935763DF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8" y="2583"/>
                <a:ext cx="26" cy="27"/>
              </a:xfrm>
              <a:prstGeom prst="rect">
                <a:avLst/>
              </a:prstGeom>
              <a:solidFill>
                <a:srgbClr val="C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41" name="Line 88">
              <a:extLst>
                <a:ext uri="{FF2B5EF4-FFF2-40B4-BE49-F238E27FC236}">
                  <a16:creationId xmlns:a16="http://schemas.microsoft.com/office/drawing/2014/main" id="{7874882E-4AE4-B248-840C-116DD7F595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61831" y="4539677"/>
              <a:ext cx="609600" cy="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</a:pPr>
              <a:endParaRPr lang="en-US"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2" name="Line 89">
              <a:extLst>
                <a:ext uri="{FF2B5EF4-FFF2-40B4-BE49-F238E27FC236}">
                  <a16:creationId xmlns:a16="http://schemas.microsoft.com/office/drawing/2014/main" id="{69E41263-E937-204A-A2CE-5453D06706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87256" y="4965127"/>
              <a:ext cx="0" cy="102235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</a:pPr>
              <a:endParaRPr lang="en-US"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" name="Line 90">
              <a:extLst>
                <a:ext uri="{FF2B5EF4-FFF2-40B4-BE49-F238E27FC236}">
                  <a16:creationId xmlns:a16="http://schemas.microsoft.com/office/drawing/2014/main" id="{52A07572-ABAC-BF4B-ABD7-FFDADAE733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611068" y="5465189"/>
              <a:ext cx="609600" cy="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</a:pPr>
              <a:endParaRPr lang="en-US"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" name="Text Box 56">
              <a:extLst>
                <a:ext uri="{FF2B5EF4-FFF2-40B4-BE49-F238E27FC236}">
                  <a16:creationId xmlns:a16="http://schemas.microsoft.com/office/drawing/2014/main" id="{DB6232BD-BBF3-E74C-8A33-B35AC8613D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24968" y="4220589"/>
              <a:ext cx="91757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1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socket</a:t>
              </a:r>
            </a:p>
          </p:txBody>
        </p:sp>
        <p:sp>
          <p:nvSpPr>
            <p:cNvPr id="45" name="Line 92">
              <a:extLst>
                <a:ext uri="{FF2B5EF4-FFF2-40B4-BE49-F238E27FC236}">
                  <a16:creationId xmlns:a16="http://schemas.microsoft.com/office/drawing/2014/main" id="{BC4CA47C-1439-544C-BFFB-0FEA8618B5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28018" y="4420614"/>
              <a:ext cx="968375" cy="434975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</a:pPr>
              <a:endParaRPr lang="en-US"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6" name="Line 93">
              <a:extLst>
                <a:ext uri="{FF2B5EF4-FFF2-40B4-BE49-F238E27FC236}">
                  <a16:creationId xmlns:a16="http://schemas.microsoft.com/office/drawing/2014/main" id="{4BF70AB5-9806-8543-AFC1-2387EBA93E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463181" y="4409502"/>
              <a:ext cx="968375" cy="434975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</a:pPr>
              <a:endParaRPr lang="en-US"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47" name="Group 96">
              <a:extLst>
                <a:ext uri="{FF2B5EF4-FFF2-40B4-BE49-F238E27FC236}">
                  <a16:creationId xmlns:a16="http://schemas.microsoft.com/office/drawing/2014/main" id="{C715A944-C421-BA4B-8D1B-51183269BE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18218" y="5474714"/>
              <a:ext cx="719138" cy="773113"/>
              <a:chOff x="-44" y="1473"/>
              <a:chExt cx="981" cy="1105"/>
            </a:xfrm>
          </p:grpSpPr>
          <p:pic>
            <p:nvPicPr>
              <p:cNvPr id="51" name="Picture 97" descr="desktop_computer_stylized_medium">
                <a:extLst>
                  <a:ext uri="{FF2B5EF4-FFF2-40B4-BE49-F238E27FC236}">
                    <a16:creationId xmlns:a16="http://schemas.microsoft.com/office/drawing/2014/main" id="{447418C1-C8CC-3846-9269-973F03A2AB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" name="Freeform 98">
                <a:extLst>
                  <a:ext uri="{FF2B5EF4-FFF2-40B4-BE49-F238E27FC236}">
                    <a16:creationId xmlns:a16="http://schemas.microsoft.com/office/drawing/2014/main" id="{0D95032B-608D-AB40-BF83-54B877F43DB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48" name="Group 99">
              <a:extLst>
                <a:ext uri="{FF2B5EF4-FFF2-40B4-BE49-F238E27FC236}">
                  <a16:creationId xmlns:a16="http://schemas.microsoft.com/office/drawing/2014/main" id="{2E1563E2-043A-D54F-8597-6CAA3EBBBB6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014293" y="5669977"/>
              <a:ext cx="719138" cy="773112"/>
              <a:chOff x="-44" y="1473"/>
              <a:chExt cx="981" cy="1105"/>
            </a:xfrm>
          </p:grpSpPr>
          <p:pic>
            <p:nvPicPr>
              <p:cNvPr id="49" name="Picture 100" descr="desktop_computer_stylized_medium">
                <a:extLst>
                  <a:ext uri="{FF2B5EF4-FFF2-40B4-BE49-F238E27FC236}">
                    <a16:creationId xmlns:a16="http://schemas.microsoft.com/office/drawing/2014/main" id="{233A7825-4D3B-C04F-A86D-871C380C68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0" name="Freeform 101">
                <a:extLst>
                  <a:ext uri="{FF2B5EF4-FFF2-40B4-BE49-F238E27FC236}">
                    <a16:creationId xmlns:a16="http://schemas.microsoft.com/office/drawing/2014/main" id="{2CDF807F-6921-3442-9856-A6147E7BA96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0790BFF6-0E31-724C-9D39-BE6B9F69EDF5}"/>
              </a:ext>
            </a:extLst>
          </p:cNvPr>
          <p:cNvSpPr txBox="1"/>
          <p:nvPr/>
        </p:nvSpPr>
        <p:spPr>
          <a:xfrm>
            <a:off x="340379" y="4423964"/>
            <a:ext cx="3017011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From a programming perspective, similar to APIs for </a:t>
            </a:r>
            <a:r>
              <a:rPr lang="en-US" b="1" dirty="0"/>
              <a:t>file I/O</a:t>
            </a:r>
          </a:p>
        </p:txBody>
      </p:sp>
    </p:spTree>
    <p:extLst>
      <p:ext uri="{BB962C8B-B14F-4D97-AF65-F5344CB8AC3E}">
        <p14:creationId xmlns:p14="http://schemas.microsoft.com/office/powerpoint/2010/main" val="34769702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06C3D-5653-0B47-8C1C-BA719492F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Selective Repeat Variant (Project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27F62-8FAB-3149-AD27-4AC96DCFE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Basic selective repeat may still retransmit packets unnecessarily if ACKs are lost…</a:t>
            </a:r>
          </a:p>
          <a:p>
            <a:r>
              <a:rPr lang="en-US" dirty="0"/>
              <a:t>Another approach is for the receiver to explicitly request missed packets</a:t>
            </a:r>
          </a:p>
          <a:p>
            <a:r>
              <a:rPr lang="en-US" dirty="0"/>
              <a:t>Combine </a:t>
            </a:r>
            <a:r>
              <a:rPr lang="en-US" b="1" dirty="0"/>
              <a:t>cumulative ACKs</a:t>
            </a:r>
            <a:r>
              <a:rPr lang="en-US" dirty="0"/>
              <a:t> and </a:t>
            </a:r>
            <a:r>
              <a:rPr lang="en-US" b="1" dirty="0"/>
              <a:t>NACKs</a:t>
            </a:r>
            <a:endParaRPr lang="en-US" dirty="0"/>
          </a:p>
          <a:p>
            <a:pPr lvl="1"/>
            <a:r>
              <a:rPr lang="en-US" dirty="0"/>
              <a:t>ACK indicates all messages up to and including </a:t>
            </a:r>
            <a:r>
              <a:rPr lang="en-US" dirty="0" err="1"/>
              <a:t>ACK’d</a:t>
            </a:r>
            <a:r>
              <a:rPr lang="en-US" dirty="0"/>
              <a:t> sequence number have been received (ARU – All Received Up-to)</a:t>
            </a:r>
          </a:p>
          <a:p>
            <a:pPr lvl="1"/>
            <a:r>
              <a:rPr lang="en-US" dirty="0"/>
              <a:t>When receiver detects a gap in the sequence numbers, it requests the missing packet(s)</a:t>
            </a:r>
          </a:p>
          <a:p>
            <a:r>
              <a:rPr lang="en-US" dirty="0">
                <a:solidFill>
                  <a:srgbClr val="FF7D00"/>
                </a:solidFill>
              </a:rPr>
              <a:t>In project 1, you’ll design and implement a protocol like this!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E2C3E-6121-EF42-9741-C3E2E5131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09/01/2021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80EBA-0C3F-5A49-A7D4-F97C61DD4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015DF4-5FD0-744F-B5B1-CD743092F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095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F63DB-9B05-AD41-AC91-8FAB16674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Reliable Data Transfer: What happens on the Internet?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B6DA5-0959-264C-9569-7E7AE820B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713FF"/>
                </a:solidFill>
              </a:rPr>
              <a:t>TCP uses a combination of the techniques we’ve seen here:</a:t>
            </a:r>
          </a:p>
          <a:p>
            <a:pPr lvl="1"/>
            <a:r>
              <a:rPr lang="en-US" dirty="0"/>
              <a:t>Cumulative acknowledgments (like Go-back-N)</a:t>
            </a:r>
          </a:p>
          <a:p>
            <a:pPr lvl="1"/>
            <a:r>
              <a:rPr lang="en-US" dirty="0"/>
              <a:t>Does NOT resend full window on timeout</a:t>
            </a:r>
          </a:p>
          <a:p>
            <a:pPr lvl="2"/>
            <a:r>
              <a:rPr lang="en-US" dirty="0"/>
              <a:t>Traditional: resend only oldest unacknowledged packet</a:t>
            </a:r>
          </a:p>
          <a:p>
            <a:pPr lvl="2"/>
            <a:r>
              <a:rPr lang="en-US" dirty="0"/>
              <a:t>SACK: use selective acknowledgments to indicate what has been received beyond the cumulative ack</a:t>
            </a:r>
          </a:p>
          <a:p>
            <a:r>
              <a:rPr lang="en-US" dirty="0">
                <a:solidFill>
                  <a:srgbClr val="0713FF"/>
                </a:solidFill>
              </a:rPr>
              <a:t>with a few differences:</a:t>
            </a:r>
          </a:p>
          <a:p>
            <a:pPr lvl="1"/>
            <a:r>
              <a:rPr lang="en-US" dirty="0"/>
              <a:t>Window is measured in bytes, rather than discrete packets</a:t>
            </a:r>
          </a:p>
          <a:p>
            <a:pPr lvl="1"/>
            <a:r>
              <a:rPr lang="en-US" dirty="0"/>
              <a:t>Timeouts are calculated dynamically based on estimated roundtrip time</a:t>
            </a:r>
          </a:p>
          <a:p>
            <a:pPr lvl="1"/>
            <a:r>
              <a:rPr lang="en-US" dirty="0"/>
              <a:t>Fast retransmit optimization: sender uses </a:t>
            </a:r>
            <a:r>
              <a:rPr lang="en-US" i="1" dirty="0"/>
              <a:t>duplicate acknowledgments </a:t>
            </a:r>
            <a:r>
              <a:rPr lang="en-US" dirty="0"/>
              <a:t>as evidence of loss (retransmit before timeout expires)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79BC3-270C-E143-98AA-29BCFCEAC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09/01/2021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71AE47-1E54-154B-9F86-091CA4982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928A4-B317-4242-A9FB-CD1EC6911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788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A7BF6-4EA1-7647-9076-9E99676CA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view…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95733-6905-A743-B67C-C511C2F78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there any drawbacks to requiring completely reliable, in-order packet delivery?</a:t>
            </a:r>
          </a:p>
          <a:p>
            <a:r>
              <a:rPr lang="en-US" dirty="0"/>
              <a:t>Any types of applications this might cause problems for?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AA750-FE10-1A40-9225-7AF6780E6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09/01/2021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ABDE8-35D0-C845-AAEA-F2075DF5B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52749-B401-1944-86EC-0B396A3B1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702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7E210-3D60-DF47-ADE4-9093C688D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Challenges for a completely reliable, ordered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9AF64-6342-044A-9BDB-E8EE90DF3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happens when a packet is lost?</a:t>
            </a:r>
          </a:p>
          <a:p>
            <a:pPr lvl="1"/>
            <a:r>
              <a:rPr lang="en-US" b="1" dirty="0"/>
              <a:t>All </a:t>
            </a:r>
            <a:r>
              <a:rPr lang="en-US" dirty="0"/>
              <a:t>following packets are blocked from being delivered until that packet is recovered (head of line blocking)</a:t>
            </a:r>
          </a:p>
          <a:p>
            <a:r>
              <a:rPr lang="en-US" dirty="0"/>
              <a:t>Good fit for certain applications (e.g. file transfer, remote login)</a:t>
            </a:r>
          </a:p>
          <a:p>
            <a:endParaRPr lang="en-US" dirty="0"/>
          </a:p>
          <a:p>
            <a:r>
              <a:rPr lang="en-US" dirty="0"/>
              <a:t>When might this be a problem?</a:t>
            </a:r>
          </a:p>
          <a:p>
            <a:pPr lvl="1"/>
            <a:r>
              <a:rPr lang="en-US" dirty="0"/>
              <a:t>When applications have real-time constraints and would prefer to drop the packet (e.g. interactive video, audio, gaming)</a:t>
            </a:r>
          </a:p>
          <a:p>
            <a:pPr lvl="1"/>
            <a:r>
              <a:rPr lang="en-US" dirty="0"/>
              <a:t>When the application doesn’t need </a:t>
            </a:r>
            <a:r>
              <a:rPr lang="en-US" b="1" dirty="0"/>
              <a:t>a single total order </a:t>
            </a:r>
            <a:r>
              <a:rPr lang="en-US" dirty="0"/>
              <a:t>on all packets</a:t>
            </a:r>
          </a:p>
          <a:p>
            <a:pPr lvl="2"/>
            <a:r>
              <a:rPr lang="en-US" dirty="0"/>
              <a:t>e.g. Web browsing: each webpage typically consists of multiple distinct files (base html file, images, embedded videos other elements)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48919-75FA-FC42-9827-24A81841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09/01/2021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F951E-7EF1-564D-9031-5850FC2C4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5F0C6-2903-9C45-8552-1A93F2F48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6450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4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22B68-AD5E-EC4C-8367-6C289A9E0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43984"/>
            <a:ext cx="12192000" cy="1092199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22129-B57C-9340-BB56-792FB06C7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09/01/2021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E0B99-14F6-B54E-999D-F20E5E4F7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EDF43-8C43-5E4E-8A08-4EFACC5E3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92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042FE-809D-1A4E-A009-EBD4226EC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identify sockets?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2D430-36A8-7243-AB35-9FDD01F7A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809" y="1346201"/>
            <a:ext cx="11648661" cy="26902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socket is identified by:</a:t>
            </a:r>
          </a:p>
          <a:p>
            <a:pPr lvl="1"/>
            <a:r>
              <a:rPr lang="en-US" b="1" dirty="0">
                <a:solidFill>
                  <a:srgbClr val="0713FF"/>
                </a:solidFill>
              </a:rPr>
              <a:t>IP address</a:t>
            </a:r>
            <a:r>
              <a:rPr lang="en-US" dirty="0"/>
              <a:t>: 32-bit number (in IPv4) that uniquely identifies the host</a:t>
            </a:r>
          </a:p>
          <a:p>
            <a:pPr lvl="2"/>
            <a:r>
              <a:rPr lang="en-US" dirty="0"/>
              <a:t>e.g. </a:t>
            </a:r>
            <a:r>
              <a:rPr lang="en-US" b="1" dirty="0"/>
              <a:t>136.142.227.11 </a:t>
            </a:r>
            <a:r>
              <a:rPr lang="en-US" dirty="0"/>
              <a:t>= </a:t>
            </a:r>
            <a:r>
              <a:rPr lang="en-US" dirty="0" err="1"/>
              <a:t>hydrogen.cs.pitt.edu</a:t>
            </a:r>
            <a:r>
              <a:rPr lang="en-US" dirty="0"/>
              <a:t>, one of the machines in the CS elements cluster</a:t>
            </a:r>
            <a:endParaRPr lang="en-US" b="1" dirty="0">
              <a:solidFill>
                <a:srgbClr val="00B050"/>
              </a:solidFill>
            </a:endParaRPr>
          </a:p>
          <a:p>
            <a:pPr lvl="3"/>
            <a:r>
              <a:rPr lang="en-US" dirty="0"/>
              <a:t>2291065611 = </a:t>
            </a:r>
            <a:r>
              <a:rPr lang="en-US" dirty="0">
                <a:solidFill>
                  <a:srgbClr val="0070C0"/>
                </a:solidFill>
              </a:rPr>
              <a:t>10001000</a:t>
            </a:r>
            <a:r>
              <a:rPr lang="en-US" dirty="0">
                <a:solidFill>
                  <a:srgbClr val="FC0080"/>
                </a:solidFill>
              </a:rPr>
              <a:t>10001110</a:t>
            </a:r>
            <a:r>
              <a:rPr lang="en-US" dirty="0">
                <a:solidFill>
                  <a:srgbClr val="7030A0"/>
                </a:solidFill>
              </a:rPr>
              <a:t>11100011</a:t>
            </a:r>
            <a:r>
              <a:rPr lang="en-US" dirty="0">
                <a:solidFill>
                  <a:srgbClr val="00B050"/>
                </a:solidFill>
              </a:rPr>
              <a:t>00001011</a:t>
            </a:r>
            <a:r>
              <a:rPr lang="en-US" dirty="0"/>
              <a:t> = </a:t>
            </a:r>
            <a:r>
              <a:rPr lang="en-US" b="1" dirty="0">
                <a:solidFill>
                  <a:srgbClr val="0070C0"/>
                </a:solidFill>
              </a:rPr>
              <a:t>136</a:t>
            </a:r>
            <a:r>
              <a:rPr lang="en-US" b="1" dirty="0"/>
              <a:t>.</a:t>
            </a:r>
            <a:r>
              <a:rPr lang="en-US" b="1" dirty="0">
                <a:solidFill>
                  <a:srgbClr val="FC0080"/>
                </a:solidFill>
              </a:rPr>
              <a:t>142</a:t>
            </a:r>
            <a:r>
              <a:rPr lang="en-US" b="1" dirty="0"/>
              <a:t>.</a:t>
            </a:r>
            <a:r>
              <a:rPr lang="en-US" b="1" dirty="0">
                <a:solidFill>
                  <a:srgbClr val="7030A0"/>
                </a:solidFill>
              </a:rPr>
              <a:t>227</a:t>
            </a:r>
            <a:r>
              <a:rPr lang="en-US" b="1" dirty="0"/>
              <a:t>.</a:t>
            </a:r>
            <a:r>
              <a:rPr lang="en-US" b="1" dirty="0">
                <a:solidFill>
                  <a:srgbClr val="00B050"/>
                </a:solidFill>
              </a:rPr>
              <a:t>11</a:t>
            </a:r>
            <a:endParaRPr lang="en-US" dirty="0"/>
          </a:p>
          <a:p>
            <a:pPr lvl="1"/>
            <a:r>
              <a:rPr lang="en-US" b="1" dirty="0">
                <a:solidFill>
                  <a:srgbClr val="0713FF"/>
                </a:solidFill>
              </a:rPr>
              <a:t>Port</a:t>
            </a:r>
            <a:r>
              <a:rPr lang="en-US" dirty="0"/>
              <a:t>: 16-bit number (between 0 and 65535) that identifies this socket (vs all other network applications running on this host)</a:t>
            </a:r>
          </a:p>
          <a:p>
            <a:pPr lvl="1"/>
            <a:r>
              <a:rPr lang="en-US" b="1" dirty="0">
                <a:solidFill>
                  <a:srgbClr val="0713FF"/>
                </a:solidFill>
              </a:rPr>
              <a:t>Service</a:t>
            </a:r>
            <a:r>
              <a:rPr lang="en-US" dirty="0"/>
              <a:t>: transport layer protocol (TCP vs UDP)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342E6-3403-E94C-B6DD-3A003F6CB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09/01/2021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6C564-3533-164A-8F4B-69A8F6D6E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DF5DE-9AE0-B948-AE35-A621C25D8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5</a:t>
            </a:fld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DBF7702-2E77-3544-92DF-42A94465467A}"/>
              </a:ext>
            </a:extLst>
          </p:cNvPr>
          <p:cNvSpPr txBox="1"/>
          <p:nvPr/>
        </p:nvSpPr>
        <p:spPr>
          <a:xfrm>
            <a:off x="242878" y="4101570"/>
            <a:ext cx="4186592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Compared to file I/O,</a:t>
            </a:r>
          </a:p>
          <a:p>
            <a:r>
              <a:rPr lang="en-US" dirty="0"/>
              <a:t>IP address + port ~= filename</a:t>
            </a:r>
            <a:endParaRPr lang="en-US" b="1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F8339DC-067D-5D47-A1F7-8B6BFA776445}"/>
              </a:ext>
            </a:extLst>
          </p:cNvPr>
          <p:cNvGrpSpPr/>
          <p:nvPr/>
        </p:nvGrpSpPr>
        <p:grpSpPr>
          <a:xfrm>
            <a:off x="3929270" y="3987626"/>
            <a:ext cx="8077200" cy="2354262"/>
            <a:chOff x="2318218" y="4088827"/>
            <a:chExt cx="8077200" cy="2354262"/>
          </a:xfrm>
        </p:grpSpPr>
        <p:sp>
          <p:nvSpPr>
            <p:cNvPr id="63" name="Freeform 66">
              <a:extLst>
                <a:ext uri="{FF2B5EF4-FFF2-40B4-BE49-F238E27FC236}">
                  <a16:creationId xmlns:a16="http://schemas.microsoft.com/office/drawing/2014/main" id="{64163CC1-7625-6F4A-B3C5-B2F61CF94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2481" y="4098352"/>
              <a:ext cx="736600" cy="1998662"/>
            </a:xfrm>
            <a:custGeom>
              <a:avLst/>
              <a:gdLst>
                <a:gd name="T0" fmla="*/ 2147483647 w 464"/>
                <a:gd name="T1" fmla="*/ 2147483647 h 1259"/>
                <a:gd name="T2" fmla="*/ 0 w 464"/>
                <a:gd name="T3" fmla="*/ 0 h 1259"/>
                <a:gd name="T4" fmla="*/ 2147483647 w 464"/>
                <a:gd name="T5" fmla="*/ 2147483647 h 1259"/>
                <a:gd name="T6" fmla="*/ 2147483647 w 464"/>
                <a:gd name="T7" fmla="*/ 2147483647 h 1259"/>
                <a:gd name="T8" fmla="*/ 2147483647 w 464"/>
                <a:gd name="T9" fmla="*/ 2147483647 h 12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64"/>
                <a:gd name="T16" fmla="*/ 0 h 1259"/>
                <a:gd name="T17" fmla="*/ 464 w 464"/>
                <a:gd name="T18" fmla="*/ 1259 h 12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64" h="1259">
                  <a:moveTo>
                    <a:pt x="464" y="1060"/>
                  </a:moveTo>
                  <a:lnTo>
                    <a:pt x="0" y="0"/>
                  </a:lnTo>
                  <a:lnTo>
                    <a:pt x="6" y="1258"/>
                  </a:lnTo>
                  <a:lnTo>
                    <a:pt x="382" y="1259"/>
                  </a:lnTo>
                  <a:lnTo>
                    <a:pt x="464" y="1060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4" name="Freeform 7">
              <a:extLst>
                <a:ext uri="{FF2B5EF4-FFF2-40B4-BE49-F238E27FC236}">
                  <a16:creationId xmlns:a16="http://schemas.microsoft.com/office/drawing/2014/main" id="{5264D938-A82F-D349-8838-EB4C2A567A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7781" y="5395339"/>
              <a:ext cx="1808162" cy="1031875"/>
            </a:xfrm>
            <a:custGeom>
              <a:avLst/>
              <a:gdLst>
                <a:gd name="T0" fmla="*/ 2147483647 w 2135"/>
                <a:gd name="T1" fmla="*/ 2147483647 h 1662"/>
                <a:gd name="T2" fmla="*/ 2147483647 w 2135"/>
                <a:gd name="T3" fmla="*/ 2147483647 h 1662"/>
                <a:gd name="T4" fmla="*/ 2147483647 w 2135"/>
                <a:gd name="T5" fmla="*/ 2147483647 h 1662"/>
                <a:gd name="T6" fmla="*/ 2147483647 w 2135"/>
                <a:gd name="T7" fmla="*/ 2147483647 h 1662"/>
                <a:gd name="T8" fmla="*/ 2147483647 w 2135"/>
                <a:gd name="T9" fmla="*/ 2147483647 h 1662"/>
                <a:gd name="T10" fmla="*/ 2147483647 w 2135"/>
                <a:gd name="T11" fmla="*/ 2147483647 h 1662"/>
                <a:gd name="T12" fmla="*/ 2147483647 w 2135"/>
                <a:gd name="T13" fmla="*/ 2147483647 h 1662"/>
                <a:gd name="T14" fmla="*/ 2147483647 w 2135"/>
                <a:gd name="T15" fmla="*/ 2147483647 h 1662"/>
                <a:gd name="T16" fmla="*/ 2147483647 w 2135"/>
                <a:gd name="T17" fmla="*/ 2147483647 h 1662"/>
                <a:gd name="T18" fmla="*/ 2147483647 w 2135"/>
                <a:gd name="T19" fmla="*/ 2147483647 h 1662"/>
                <a:gd name="T20" fmla="*/ 2147483647 w 2135"/>
                <a:gd name="T21" fmla="*/ 2147483647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135"/>
                <a:gd name="T34" fmla="*/ 0 h 1662"/>
                <a:gd name="T35" fmla="*/ 2135 w 2135"/>
                <a:gd name="T36" fmla="*/ 1662 h 166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</a:pPr>
              <a:endParaRPr lang="en-US"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5" name="Text Box 51">
              <a:extLst>
                <a:ext uri="{FF2B5EF4-FFF2-40B4-BE49-F238E27FC236}">
                  <a16:creationId xmlns:a16="http://schemas.microsoft.com/office/drawing/2014/main" id="{EDE0776E-FB1C-CC4C-90EB-536EFB4754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05931" y="5527102"/>
              <a:ext cx="87471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Internet</a:t>
              </a:r>
            </a:p>
          </p:txBody>
        </p:sp>
        <p:sp>
          <p:nvSpPr>
            <p:cNvPr id="66" name="Line 52">
              <a:extLst>
                <a:ext uri="{FF2B5EF4-FFF2-40B4-BE49-F238E27FC236}">
                  <a16:creationId xmlns:a16="http://schemas.microsoft.com/office/drawing/2014/main" id="{1B488216-95F4-E14C-95E9-7C9AF5355C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26481" y="5938264"/>
              <a:ext cx="221138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7" name="Text Box 53">
              <a:extLst>
                <a:ext uri="{FF2B5EF4-FFF2-40B4-BE49-F238E27FC236}">
                  <a16:creationId xmlns:a16="http://schemas.microsoft.com/office/drawing/2014/main" id="{F71C462A-2257-EB43-A206-9C753ACA99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47618" y="5163564"/>
              <a:ext cx="1063625" cy="825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controlled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by OS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8" name="Text Box 56">
              <a:extLst>
                <a:ext uri="{FF2B5EF4-FFF2-40B4-BE49-F238E27FC236}">
                  <a16:creationId xmlns:a16="http://schemas.microsoft.com/office/drawing/2014/main" id="{39CD55B9-1CA1-0D4E-AC8E-870E1D4939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25393" y="4263452"/>
              <a:ext cx="1470025" cy="533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controlled by</a:t>
              </a:r>
            </a:p>
            <a:p>
              <a:pPr marL="0" marR="0" lvl="0" indent="0" defTabSz="91440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app developer</a:t>
              </a:r>
            </a:p>
          </p:txBody>
        </p:sp>
        <p:sp>
          <p:nvSpPr>
            <p:cNvPr id="69" name="Freeform 45">
              <a:extLst>
                <a:ext uri="{FF2B5EF4-FFF2-40B4-BE49-F238E27FC236}">
                  <a16:creationId xmlns:a16="http://schemas.microsoft.com/office/drawing/2014/main" id="{C814DECD-1C69-5545-8CB5-0CBC3C8105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2081" y="4161852"/>
              <a:ext cx="758825" cy="1997075"/>
            </a:xfrm>
            <a:custGeom>
              <a:avLst/>
              <a:gdLst>
                <a:gd name="T0" fmla="*/ 0 w 478"/>
                <a:gd name="T1" fmla="*/ 2147483647 h 1258"/>
                <a:gd name="T2" fmla="*/ 2147483647 w 478"/>
                <a:gd name="T3" fmla="*/ 0 h 1258"/>
                <a:gd name="T4" fmla="*/ 2147483647 w 478"/>
                <a:gd name="T5" fmla="*/ 2147483647 h 1258"/>
                <a:gd name="T6" fmla="*/ 2147483647 w 478"/>
                <a:gd name="T7" fmla="*/ 2147483647 h 1258"/>
                <a:gd name="T8" fmla="*/ 0 w 478"/>
                <a:gd name="T9" fmla="*/ 2147483647 h 12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78"/>
                <a:gd name="T16" fmla="*/ 0 h 1258"/>
                <a:gd name="T17" fmla="*/ 478 w 478"/>
                <a:gd name="T18" fmla="*/ 1258 h 12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78" h="1258">
                  <a:moveTo>
                    <a:pt x="0" y="1040"/>
                  </a:moveTo>
                  <a:lnTo>
                    <a:pt x="478" y="0"/>
                  </a:lnTo>
                  <a:lnTo>
                    <a:pt x="472" y="1258"/>
                  </a:lnTo>
                  <a:lnTo>
                    <a:pt x="41" y="1246"/>
                  </a:lnTo>
                  <a:lnTo>
                    <a:pt x="0" y="1040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0" name="Rectangle 23">
              <a:extLst>
                <a:ext uri="{FF2B5EF4-FFF2-40B4-BE49-F238E27FC236}">
                  <a16:creationId xmlns:a16="http://schemas.microsoft.com/office/drawing/2014/main" id="{50A99B54-66D6-B34F-8D7E-26C31317C9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356" y="4117402"/>
              <a:ext cx="1296987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" name="Rectangle 24">
              <a:extLst>
                <a:ext uri="{FF2B5EF4-FFF2-40B4-BE49-F238E27FC236}">
                  <a16:creationId xmlns:a16="http://schemas.microsoft.com/office/drawing/2014/main" id="{DC0C5EA0-37FF-7D42-9218-CBD7D7F1F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7256" y="4171377"/>
              <a:ext cx="1273175" cy="197961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2" name="Line 25">
              <a:extLst>
                <a:ext uri="{FF2B5EF4-FFF2-40B4-BE49-F238E27FC236}">
                  <a16:creationId xmlns:a16="http://schemas.microsoft.com/office/drawing/2014/main" id="{4E2FA824-35B3-254B-A7ED-B61C294090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16781" y="4931789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3" name="Text Box 26">
              <a:extLst>
                <a:ext uri="{FF2B5EF4-FFF2-40B4-BE49-F238E27FC236}">
                  <a16:creationId xmlns:a16="http://schemas.microsoft.com/office/drawing/2014/main" id="{FC523801-D277-8E4C-8E85-7C32B1C226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3918" y="4914327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srgbClr val="969696"/>
                  </a:solidFill>
                  <a:latin typeface="Tahoma" panose="020B0604030504040204" pitchFamily="34" charset="0"/>
                </a:rPr>
                <a:t>transport</a:t>
              </a:r>
            </a:p>
          </p:txBody>
        </p:sp>
        <p:sp>
          <p:nvSpPr>
            <p:cNvPr id="74" name="Line 27">
              <a:extLst>
                <a:ext uri="{FF2B5EF4-FFF2-40B4-BE49-F238E27FC236}">
                  <a16:creationId xmlns:a16="http://schemas.microsoft.com/office/drawing/2014/main" id="{0E35A240-19C0-4842-A337-0F83136279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4718" y="5252464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5" name="Line 28">
              <a:extLst>
                <a:ext uri="{FF2B5EF4-FFF2-40B4-BE49-F238E27FC236}">
                  <a16:creationId xmlns:a16="http://schemas.microsoft.com/office/drawing/2014/main" id="{538C55B0-70E9-A041-82C7-D30C4A2180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10431" y="5562027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6" name="Line 29">
              <a:extLst>
                <a:ext uri="{FF2B5EF4-FFF2-40B4-BE49-F238E27FC236}">
                  <a16:creationId xmlns:a16="http://schemas.microsoft.com/office/drawing/2014/main" id="{2F698C09-6CCE-D045-8381-1043B43753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10431" y="5847777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7" name="Text Box 26">
              <a:extLst>
                <a:ext uri="{FF2B5EF4-FFF2-40B4-BE49-F238E27FC236}">
                  <a16:creationId xmlns:a16="http://schemas.microsoft.com/office/drawing/2014/main" id="{02E14C98-08D2-7A46-8330-E084884313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8843" y="4161852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application</a:t>
              </a:r>
            </a:p>
          </p:txBody>
        </p:sp>
        <p:sp>
          <p:nvSpPr>
            <p:cNvPr id="78" name="Text Box 26">
              <a:extLst>
                <a:ext uri="{FF2B5EF4-FFF2-40B4-BE49-F238E27FC236}">
                  <a16:creationId xmlns:a16="http://schemas.microsoft.com/office/drawing/2014/main" id="{7498DC96-BD44-514E-9194-3D969841A3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4393" y="5819202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srgbClr val="969696"/>
                  </a:solidFill>
                  <a:latin typeface="Tahoma" panose="020B0604030504040204" pitchFamily="34" charset="0"/>
                </a:rPr>
                <a:t>physical</a:t>
              </a:r>
            </a:p>
          </p:txBody>
        </p:sp>
        <p:sp>
          <p:nvSpPr>
            <p:cNvPr id="79" name="Text Box 26">
              <a:extLst>
                <a:ext uri="{FF2B5EF4-FFF2-40B4-BE49-F238E27FC236}">
                  <a16:creationId xmlns:a16="http://schemas.microsoft.com/office/drawing/2014/main" id="{348701D5-6640-A948-BC09-78891C31DB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3443" y="5533452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969696"/>
                  </a:solidFill>
                  <a:latin typeface="Tahoma" panose="020B0604030504040204" pitchFamily="34" charset="0"/>
                </a:rPr>
                <a:t>link</a:t>
              </a:r>
            </a:p>
          </p:txBody>
        </p:sp>
        <p:sp>
          <p:nvSpPr>
            <p:cNvPr id="80" name="Text Box 26">
              <a:extLst>
                <a:ext uri="{FF2B5EF4-FFF2-40B4-BE49-F238E27FC236}">
                  <a16:creationId xmlns:a16="http://schemas.microsoft.com/office/drawing/2014/main" id="{9825CB41-608B-764E-8BB1-DD3502192A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3918" y="5238177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srgbClr val="969696"/>
                  </a:solidFill>
                  <a:latin typeface="Tahoma" panose="020B0604030504040204" pitchFamily="34" charset="0"/>
                </a:rPr>
                <a:t>network</a:t>
              </a:r>
            </a:p>
          </p:txBody>
        </p:sp>
        <p:sp>
          <p:nvSpPr>
            <p:cNvPr id="81" name="Oval 57">
              <a:extLst>
                <a:ext uri="{FF2B5EF4-FFF2-40B4-BE49-F238E27FC236}">
                  <a16:creationId xmlns:a16="http://schemas.microsoft.com/office/drawing/2014/main" id="{EE6FB796-7043-F043-9555-816CA848C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2193" y="4436489"/>
              <a:ext cx="990600" cy="304800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process</a:t>
              </a:r>
            </a:p>
          </p:txBody>
        </p:sp>
        <p:grpSp>
          <p:nvGrpSpPr>
            <p:cNvPr id="82" name="Group 58">
              <a:extLst>
                <a:ext uri="{FF2B5EF4-FFF2-40B4-BE49-F238E27FC236}">
                  <a16:creationId xmlns:a16="http://schemas.microsoft.com/office/drawing/2014/main" id="{A75A4524-3773-3D48-9437-E5B6DD4144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9843" y="4796852"/>
              <a:ext cx="546100" cy="225425"/>
              <a:chOff x="1287" y="2524"/>
              <a:chExt cx="260" cy="100"/>
            </a:xfrm>
          </p:grpSpPr>
          <p:sp>
            <p:nvSpPr>
              <p:cNvPr id="112" name="Rectangle 59">
                <a:extLst>
                  <a:ext uri="{FF2B5EF4-FFF2-40B4-BE49-F238E27FC236}">
                    <a16:creationId xmlns:a16="http://schemas.microsoft.com/office/drawing/2014/main" id="{C4ABFE19-C0E4-2C41-AFCD-824A8F4926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7" y="2524"/>
                <a:ext cx="260" cy="100"/>
              </a:xfrm>
              <a:prstGeom prst="rect">
                <a:avLst/>
              </a:prstGeom>
              <a:solidFill>
                <a:srgbClr val="C96B7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13" name="Rectangle 60">
                <a:extLst>
                  <a:ext uri="{FF2B5EF4-FFF2-40B4-BE49-F238E27FC236}">
                    <a16:creationId xmlns:a16="http://schemas.microsoft.com/office/drawing/2014/main" id="{A99704CB-B00C-E745-937F-604AAF845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" y="2537"/>
                <a:ext cx="156" cy="7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14" name="Rectangle 61">
                <a:extLst>
                  <a:ext uri="{FF2B5EF4-FFF2-40B4-BE49-F238E27FC236}">
                    <a16:creationId xmlns:a16="http://schemas.microsoft.com/office/drawing/2014/main" id="{73DBB7E5-4B5A-6A44-B526-8EFEDBBBD5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3" y="2582"/>
                <a:ext cx="27" cy="27"/>
              </a:xfrm>
              <a:prstGeom prst="rect">
                <a:avLst/>
              </a:prstGeom>
              <a:solidFill>
                <a:srgbClr val="C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15" name="Rectangle 62">
                <a:extLst>
                  <a:ext uri="{FF2B5EF4-FFF2-40B4-BE49-F238E27FC236}">
                    <a16:creationId xmlns:a16="http://schemas.microsoft.com/office/drawing/2014/main" id="{BE38400C-A23E-9D48-8017-DCF854EECE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8" y="2583"/>
                <a:ext cx="26" cy="27"/>
              </a:xfrm>
              <a:prstGeom prst="rect">
                <a:avLst/>
              </a:prstGeom>
              <a:solidFill>
                <a:srgbClr val="C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83" name="Rectangle 23">
              <a:extLst>
                <a:ext uri="{FF2B5EF4-FFF2-40B4-BE49-F238E27FC236}">
                  <a16:creationId xmlns:a16="http://schemas.microsoft.com/office/drawing/2014/main" id="{7D8A6445-4497-4C45-958F-E2638430B4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7718" y="4088827"/>
              <a:ext cx="1296988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4" name="Rectangle 24">
              <a:extLst>
                <a:ext uri="{FF2B5EF4-FFF2-40B4-BE49-F238E27FC236}">
                  <a16:creationId xmlns:a16="http://schemas.microsoft.com/office/drawing/2014/main" id="{0398587E-45CC-4A45-B442-ED787BE01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9618" y="4142802"/>
              <a:ext cx="1273175" cy="197961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5" name="Line 25">
              <a:extLst>
                <a:ext uri="{FF2B5EF4-FFF2-40B4-BE49-F238E27FC236}">
                  <a16:creationId xmlns:a16="http://schemas.microsoft.com/office/drawing/2014/main" id="{55F931F7-3CD3-1B45-8F15-8023FCC1C2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9143" y="4903214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6" name="Text Box 26">
              <a:extLst>
                <a:ext uri="{FF2B5EF4-FFF2-40B4-BE49-F238E27FC236}">
                  <a16:creationId xmlns:a16="http://schemas.microsoft.com/office/drawing/2014/main" id="{DC0AF957-A308-2842-9CCB-C0DB97C39A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6281" y="4885752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srgbClr val="969696"/>
                  </a:solidFill>
                  <a:latin typeface="Tahoma" panose="020B0604030504040204" pitchFamily="34" charset="0"/>
                </a:rPr>
                <a:t>transport</a:t>
              </a:r>
            </a:p>
          </p:txBody>
        </p:sp>
        <p:sp>
          <p:nvSpPr>
            <p:cNvPr id="87" name="Line 27">
              <a:extLst>
                <a:ext uri="{FF2B5EF4-FFF2-40B4-BE49-F238E27FC236}">
                  <a16:creationId xmlns:a16="http://schemas.microsoft.com/office/drawing/2014/main" id="{8D593887-0DB9-634A-BFDF-DC8A3BE7F5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87081" y="5223889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8" name="Line 28">
              <a:extLst>
                <a:ext uri="{FF2B5EF4-FFF2-40B4-BE49-F238E27FC236}">
                  <a16:creationId xmlns:a16="http://schemas.microsoft.com/office/drawing/2014/main" id="{34440AFB-15FF-1C41-A14D-50269BF122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2793" y="5533452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9" name="Line 29">
              <a:extLst>
                <a:ext uri="{FF2B5EF4-FFF2-40B4-BE49-F238E27FC236}">
                  <a16:creationId xmlns:a16="http://schemas.microsoft.com/office/drawing/2014/main" id="{CD5C9488-DA1F-074D-AF30-5968ED9D44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2793" y="5819202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0" name="Text Box 26">
              <a:extLst>
                <a:ext uri="{FF2B5EF4-FFF2-40B4-BE49-F238E27FC236}">
                  <a16:creationId xmlns:a16="http://schemas.microsoft.com/office/drawing/2014/main" id="{541DAE6E-52E0-7043-8566-09DF13A3D6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71206" y="4133277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application</a:t>
              </a:r>
            </a:p>
          </p:txBody>
        </p:sp>
        <p:sp>
          <p:nvSpPr>
            <p:cNvPr id="91" name="Text Box 26">
              <a:extLst>
                <a:ext uri="{FF2B5EF4-FFF2-40B4-BE49-F238E27FC236}">
                  <a16:creationId xmlns:a16="http://schemas.microsoft.com/office/drawing/2014/main" id="{537A873D-E2DC-9B4A-94B1-C37252DD66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26756" y="5790627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srgbClr val="969696"/>
                  </a:solidFill>
                  <a:latin typeface="Tahoma" panose="020B0604030504040204" pitchFamily="34" charset="0"/>
                </a:rPr>
                <a:t>physical</a:t>
              </a:r>
            </a:p>
          </p:txBody>
        </p:sp>
        <p:sp>
          <p:nvSpPr>
            <p:cNvPr id="92" name="Text Box 26">
              <a:extLst>
                <a:ext uri="{FF2B5EF4-FFF2-40B4-BE49-F238E27FC236}">
                  <a16:creationId xmlns:a16="http://schemas.microsoft.com/office/drawing/2014/main" id="{6391915F-AA3C-1F46-ABCF-BFFB545BDB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45806" y="5504877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srgbClr val="969696"/>
                  </a:solidFill>
                  <a:latin typeface="Tahoma" panose="020B0604030504040204" pitchFamily="34" charset="0"/>
                </a:rPr>
                <a:t>link</a:t>
              </a:r>
            </a:p>
          </p:txBody>
        </p:sp>
        <p:sp>
          <p:nvSpPr>
            <p:cNvPr id="93" name="Text Box 26">
              <a:extLst>
                <a:ext uri="{FF2B5EF4-FFF2-40B4-BE49-F238E27FC236}">
                  <a16:creationId xmlns:a16="http://schemas.microsoft.com/office/drawing/2014/main" id="{0CF0A3EC-4E95-6F44-AC1B-BEDFCF59DC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6281" y="5209602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srgbClr val="969696"/>
                  </a:solidFill>
                  <a:latin typeface="Tahoma" panose="020B0604030504040204" pitchFamily="34" charset="0"/>
                </a:rPr>
                <a:t>network</a:t>
              </a:r>
            </a:p>
          </p:txBody>
        </p:sp>
        <p:sp>
          <p:nvSpPr>
            <p:cNvPr id="94" name="Oval 78">
              <a:extLst>
                <a:ext uri="{FF2B5EF4-FFF2-40B4-BE49-F238E27FC236}">
                  <a16:creationId xmlns:a16="http://schemas.microsoft.com/office/drawing/2014/main" id="{86D4A4F9-3817-2D4B-A650-F9A608CF8F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04556" y="4407914"/>
              <a:ext cx="990600" cy="304800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process</a:t>
              </a:r>
            </a:p>
          </p:txBody>
        </p:sp>
        <p:grpSp>
          <p:nvGrpSpPr>
            <p:cNvPr id="95" name="Group 79">
              <a:extLst>
                <a:ext uri="{FF2B5EF4-FFF2-40B4-BE49-F238E27FC236}">
                  <a16:creationId xmlns:a16="http://schemas.microsoft.com/office/drawing/2014/main" id="{51FEB31F-0197-A245-BDA3-D7F130D699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52206" y="4768277"/>
              <a:ext cx="546100" cy="225425"/>
              <a:chOff x="1287" y="2524"/>
              <a:chExt cx="260" cy="100"/>
            </a:xfrm>
          </p:grpSpPr>
          <p:sp>
            <p:nvSpPr>
              <p:cNvPr id="108" name="Rectangle 80">
                <a:extLst>
                  <a:ext uri="{FF2B5EF4-FFF2-40B4-BE49-F238E27FC236}">
                    <a16:creationId xmlns:a16="http://schemas.microsoft.com/office/drawing/2014/main" id="{71BDAA19-CDB5-7944-9B51-6673394E9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7" y="2524"/>
                <a:ext cx="260" cy="100"/>
              </a:xfrm>
              <a:prstGeom prst="rect">
                <a:avLst/>
              </a:prstGeom>
              <a:solidFill>
                <a:srgbClr val="C96B7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09" name="Rectangle 81">
                <a:extLst>
                  <a:ext uri="{FF2B5EF4-FFF2-40B4-BE49-F238E27FC236}">
                    <a16:creationId xmlns:a16="http://schemas.microsoft.com/office/drawing/2014/main" id="{052202CB-6DFF-5B41-9E0C-51612EBFA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" y="2537"/>
                <a:ext cx="156" cy="7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10" name="Rectangle 82">
                <a:extLst>
                  <a:ext uri="{FF2B5EF4-FFF2-40B4-BE49-F238E27FC236}">
                    <a16:creationId xmlns:a16="http://schemas.microsoft.com/office/drawing/2014/main" id="{CA8E0AAC-534F-5947-8A24-C4B705006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3" y="2582"/>
                <a:ext cx="27" cy="27"/>
              </a:xfrm>
              <a:prstGeom prst="rect">
                <a:avLst/>
              </a:prstGeom>
              <a:solidFill>
                <a:srgbClr val="C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11" name="Rectangle 83">
                <a:extLst>
                  <a:ext uri="{FF2B5EF4-FFF2-40B4-BE49-F238E27FC236}">
                    <a16:creationId xmlns:a16="http://schemas.microsoft.com/office/drawing/2014/main" id="{01D09285-F3A0-7746-8C38-80921B5952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8" y="2583"/>
                <a:ext cx="26" cy="27"/>
              </a:xfrm>
              <a:prstGeom prst="rect">
                <a:avLst/>
              </a:prstGeom>
              <a:solidFill>
                <a:srgbClr val="C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96" name="Line 88">
              <a:extLst>
                <a:ext uri="{FF2B5EF4-FFF2-40B4-BE49-F238E27FC236}">
                  <a16:creationId xmlns:a16="http://schemas.microsoft.com/office/drawing/2014/main" id="{45A44125-967F-194E-93CC-F084CB8071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61831" y="4539677"/>
              <a:ext cx="609600" cy="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</a:pPr>
              <a:endParaRPr lang="en-US"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7" name="Line 89">
              <a:extLst>
                <a:ext uri="{FF2B5EF4-FFF2-40B4-BE49-F238E27FC236}">
                  <a16:creationId xmlns:a16="http://schemas.microsoft.com/office/drawing/2014/main" id="{09A0E0CC-1573-EF4B-963C-B915EEDE89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87256" y="4965127"/>
              <a:ext cx="0" cy="102235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</a:pPr>
              <a:endParaRPr lang="en-US"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8" name="Line 90">
              <a:extLst>
                <a:ext uri="{FF2B5EF4-FFF2-40B4-BE49-F238E27FC236}">
                  <a16:creationId xmlns:a16="http://schemas.microsoft.com/office/drawing/2014/main" id="{804A2413-AC18-614E-9C86-3B8EEB4358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611068" y="5465189"/>
              <a:ext cx="609600" cy="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</a:pPr>
              <a:endParaRPr lang="en-US"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9" name="Text Box 56">
              <a:extLst>
                <a:ext uri="{FF2B5EF4-FFF2-40B4-BE49-F238E27FC236}">
                  <a16:creationId xmlns:a16="http://schemas.microsoft.com/office/drawing/2014/main" id="{E577830D-DD56-2647-A22C-EF0BE6E5D5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24968" y="4220589"/>
              <a:ext cx="91757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1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socket</a:t>
              </a:r>
            </a:p>
          </p:txBody>
        </p:sp>
        <p:sp>
          <p:nvSpPr>
            <p:cNvPr id="100" name="Line 92">
              <a:extLst>
                <a:ext uri="{FF2B5EF4-FFF2-40B4-BE49-F238E27FC236}">
                  <a16:creationId xmlns:a16="http://schemas.microsoft.com/office/drawing/2014/main" id="{36A1E6CD-E9BD-3242-9A1C-26AEFEB25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28018" y="4420614"/>
              <a:ext cx="968375" cy="434975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</a:pPr>
              <a:endParaRPr lang="en-US"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01" name="Line 93">
              <a:extLst>
                <a:ext uri="{FF2B5EF4-FFF2-40B4-BE49-F238E27FC236}">
                  <a16:creationId xmlns:a16="http://schemas.microsoft.com/office/drawing/2014/main" id="{A44FE107-59BF-4C4E-96EC-ABE0AB86A2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463181" y="4409502"/>
              <a:ext cx="968375" cy="434975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</a:pPr>
              <a:endParaRPr lang="en-US"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02" name="Group 96">
              <a:extLst>
                <a:ext uri="{FF2B5EF4-FFF2-40B4-BE49-F238E27FC236}">
                  <a16:creationId xmlns:a16="http://schemas.microsoft.com/office/drawing/2014/main" id="{B1B9D1B0-87C7-4E48-8D2B-1E8FF4A538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18218" y="5474714"/>
              <a:ext cx="719138" cy="773113"/>
              <a:chOff x="-44" y="1473"/>
              <a:chExt cx="981" cy="1105"/>
            </a:xfrm>
          </p:grpSpPr>
          <p:pic>
            <p:nvPicPr>
              <p:cNvPr id="106" name="Picture 97" descr="desktop_computer_stylized_medium">
                <a:extLst>
                  <a:ext uri="{FF2B5EF4-FFF2-40B4-BE49-F238E27FC236}">
                    <a16:creationId xmlns:a16="http://schemas.microsoft.com/office/drawing/2014/main" id="{1C81DD9D-2898-9C4D-BC46-427B764C8F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7" name="Freeform 98">
                <a:extLst>
                  <a:ext uri="{FF2B5EF4-FFF2-40B4-BE49-F238E27FC236}">
                    <a16:creationId xmlns:a16="http://schemas.microsoft.com/office/drawing/2014/main" id="{EDD4F3E6-7793-364B-9C4A-43E9B64BD8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03" name="Group 99">
              <a:extLst>
                <a:ext uri="{FF2B5EF4-FFF2-40B4-BE49-F238E27FC236}">
                  <a16:creationId xmlns:a16="http://schemas.microsoft.com/office/drawing/2014/main" id="{6D52906D-4825-8A48-8556-D8141BBF074D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014293" y="5669977"/>
              <a:ext cx="719138" cy="773112"/>
              <a:chOff x="-44" y="1473"/>
              <a:chExt cx="981" cy="1105"/>
            </a:xfrm>
          </p:grpSpPr>
          <p:pic>
            <p:nvPicPr>
              <p:cNvPr id="104" name="Picture 100" descr="desktop_computer_stylized_medium">
                <a:extLst>
                  <a:ext uri="{FF2B5EF4-FFF2-40B4-BE49-F238E27FC236}">
                    <a16:creationId xmlns:a16="http://schemas.microsoft.com/office/drawing/2014/main" id="{FF8411EE-2981-3948-A535-C48C6300DC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5" name="Freeform 101">
                <a:extLst>
                  <a:ext uri="{FF2B5EF4-FFF2-40B4-BE49-F238E27FC236}">
                    <a16:creationId xmlns:a16="http://schemas.microsoft.com/office/drawing/2014/main" id="{01125F5E-A1EC-2740-B2AC-39270B60324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6369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DB22B-B10F-7D41-815D-86152C5F3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transport services can we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325D6-A7E5-B744-9A8D-1A2DE427B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C0080"/>
                </a:solidFill>
              </a:rPr>
              <a:t>UDP (User Datagram Protocol)</a:t>
            </a:r>
          </a:p>
          <a:p>
            <a:pPr lvl="1"/>
            <a:r>
              <a:rPr lang="en-US" b="1" dirty="0">
                <a:solidFill>
                  <a:srgbClr val="0713FF"/>
                </a:solidFill>
              </a:rPr>
              <a:t>Best-effort</a:t>
            </a:r>
            <a:r>
              <a:rPr lang="en-US" dirty="0">
                <a:solidFill>
                  <a:srgbClr val="0713FF"/>
                </a:solidFill>
              </a:rPr>
              <a:t> (unreliable) data transfer</a:t>
            </a:r>
          </a:p>
          <a:p>
            <a:pPr lvl="1"/>
            <a:r>
              <a:rPr lang="en-US" dirty="0"/>
              <a:t>Sender can inject messages at whatever rate they choose, and UDP will pass them to the network layer. But it does </a:t>
            </a:r>
            <a:r>
              <a:rPr lang="en-US" b="1" dirty="0"/>
              <a:t>not </a:t>
            </a:r>
            <a:r>
              <a:rPr lang="en-US" dirty="0"/>
              <a:t>provide delivery guarantees (no recovery of lost packets)</a:t>
            </a:r>
          </a:p>
          <a:p>
            <a:r>
              <a:rPr lang="en-US" dirty="0">
                <a:solidFill>
                  <a:srgbClr val="FC0080"/>
                </a:solidFill>
              </a:rPr>
              <a:t>TCP (Transmission Control Protocol)</a:t>
            </a:r>
          </a:p>
          <a:p>
            <a:pPr lvl="1"/>
            <a:r>
              <a:rPr lang="en-US" dirty="0">
                <a:solidFill>
                  <a:srgbClr val="0713FF"/>
                </a:solidFill>
              </a:rPr>
              <a:t>Connection-oriented </a:t>
            </a:r>
            <a:r>
              <a:rPr lang="en-US" b="1" dirty="0">
                <a:solidFill>
                  <a:srgbClr val="0713FF"/>
                </a:solidFill>
              </a:rPr>
              <a:t>reliable, in-order</a:t>
            </a:r>
            <a:r>
              <a:rPr lang="en-US" dirty="0">
                <a:solidFill>
                  <a:srgbClr val="0713FF"/>
                </a:solidFill>
              </a:rPr>
              <a:t> data transfer</a:t>
            </a:r>
          </a:p>
          <a:p>
            <a:pPr lvl="1"/>
            <a:r>
              <a:rPr lang="en-US" dirty="0"/>
              <a:t>Guarantees that sent data is received (unless connection breaks)</a:t>
            </a:r>
          </a:p>
          <a:p>
            <a:pPr lvl="1"/>
            <a:r>
              <a:rPr lang="en-US" b="1" dirty="0"/>
              <a:t>Flow control </a:t>
            </a:r>
            <a:r>
              <a:rPr lang="en-US" dirty="0"/>
              <a:t>to avoid overwhelming receiver</a:t>
            </a:r>
          </a:p>
          <a:p>
            <a:pPr lvl="1"/>
            <a:r>
              <a:rPr lang="en-US" b="1" dirty="0"/>
              <a:t>Congestion control </a:t>
            </a:r>
            <a:r>
              <a:rPr lang="en-US" dirty="0"/>
              <a:t>to throttle sending when network is overloaded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2DF09-0A7A-4C43-BF48-81D0B97A2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09/01/2021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75182-90B5-AB4F-9F6B-59C129FBF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B4D2C3-7DEC-A844-9DC8-D40613793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9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7C3FA-CE06-B041-AD62-D8AE271D2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transport services can we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29F28-87E9-E54B-A158-8079E9924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6068793"/>
            <a:ext cx="10972800" cy="31130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https://dev.to/ben/explain-tcp-like-im-five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80741-811E-DF40-884C-B155BCEEB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09/01/2021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BE378-72D0-4544-A9FE-82E43C92D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6042D-78CA-6F4A-B9F8-EFC579D62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199D7B-3D41-FF47-B6DC-6142BB9BE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891" y="1160349"/>
            <a:ext cx="7810006" cy="48165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F4B80B-7E09-4D47-B456-68EEE416CD8E}"/>
              </a:ext>
            </a:extLst>
          </p:cNvPr>
          <p:cNvSpPr txBox="1"/>
          <p:nvPr/>
        </p:nvSpPr>
        <p:spPr>
          <a:xfrm>
            <a:off x="4646140" y="2199503"/>
            <a:ext cx="1037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you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532D9FF-FCFF-4444-8CD9-0FC6FC0C827D}"/>
              </a:ext>
            </a:extLst>
          </p:cNvPr>
          <p:cNvCxnSpPr/>
          <p:nvPr/>
        </p:nvCxnSpPr>
        <p:spPr>
          <a:xfrm flipV="1">
            <a:off x="4757351" y="2446638"/>
            <a:ext cx="197708" cy="2347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318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97580-DCE2-AF49-9A47-6FB11156E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 Layer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B176D-EDDA-3C45-B2A6-2F51E4980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Core service: </a:t>
            </a:r>
            <a:r>
              <a:rPr lang="en-US" dirty="0">
                <a:solidFill>
                  <a:srgbClr val="0713FF"/>
                </a:solidFill>
              </a:rPr>
              <a:t>Multiplexing/Demultiplexing</a:t>
            </a:r>
          </a:p>
          <a:p>
            <a:pPr lvl="1"/>
            <a:r>
              <a:rPr lang="en-US" dirty="0"/>
              <a:t>Provide process-to-process communication on top of network layer’s host-to-host communication</a:t>
            </a:r>
          </a:p>
          <a:p>
            <a:pPr lvl="1"/>
            <a:r>
              <a:rPr lang="en-US" dirty="0"/>
              <a:t>Map incoming packets to the correct socket based on IP and port numbers</a:t>
            </a:r>
          </a:p>
          <a:p>
            <a:r>
              <a:rPr lang="en-US" dirty="0">
                <a:solidFill>
                  <a:srgbClr val="0713FF"/>
                </a:solidFill>
              </a:rPr>
              <a:t>Error detection</a:t>
            </a:r>
          </a:p>
          <a:p>
            <a:pPr lvl="1"/>
            <a:r>
              <a:rPr lang="en-US" dirty="0"/>
              <a:t>Calculate </a:t>
            </a:r>
            <a:r>
              <a:rPr lang="en-US" b="1" dirty="0"/>
              <a:t>checksum</a:t>
            </a:r>
            <a:r>
              <a:rPr lang="en-US" dirty="0"/>
              <a:t> over packet contents to check for corruption</a:t>
            </a:r>
          </a:p>
          <a:p>
            <a:endParaRPr lang="en-US" dirty="0"/>
          </a:p>
          <a:p>
            <a:r>
              <a:rPr lang="en-US" dirty="0"/>
              <a:t>TCP additionally offers:</a:t>
            </a:r>
          </a:p>
          <a:p>
            <a:pPr lvl="1"/>
            <a:r>
              <a:rPr lang="en-US" dirty="0">
                <a:solidFill>
                  <a:srgbClr val="0713FF"/>
                </a:solidFill>
              </a:rPr>
              <a:t>Reliable data transfer</a:t>
            </a:r>
          </a:p>
          <a:p>
            <a:pPr lvl="1"/>
            <a:r>
              <a:rPr lang="en-US" dirty="0">
                <a:solidFill>
                  <a:srgbClr val="0713FF"/>
                </a:solidFill>
              </a:rPr>
              <a:t>Flow control</a:t>
            </a:r>
          </a:p>
          <a:p>
            <a:pPr lvl="1"/>
            <a:r>
              <a:rPr lang="en-US" dirty="0">
                <a:solidFill>
                  <a:srgbClr val="0713FF"/>
                </a:solidFill>
              </a:rPr>
              <a:t>Congestion control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852E5-C67D-1240-B4FC-EE8FBF341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09/01/2021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ECDB5-143F-DB47-BCC3-03EBAA1BD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31468-2376-F44B-96EF-479AA8C07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01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CA2DE-348B-0D4E-B2FC-440505991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UDP Header Structure – metadata for core services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5C722-7406-0F48-A0AB-732812A2D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09/01/2021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758FC-F9BD-0F41-B3AE-B8DE18C0A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F013A-EF8A-454F-8445-ED0A543C9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9</a:t>
            </a:fld>
            <a:endParaRPr 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3B66FFE0-1847-3746-8D89-8F1AE63FC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2299" y="2017713"/>
            <a:ext cx="3324225" cy="3200400"/>
          </a:xfrm>
          <a:prstGeom prst="rect">
            <a:avLst/>
          </a:prstGeom>
          <a:solidFill>
            <a:srgbClr val="FFFFFF"/>
          </a:solidFill>
          <a:ln w="349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8" name="Text Box 9">
            <a:extLst>
              <a:ext uri="{FF2B5EF4-FFF2-40B4-BE49-F238E27FC236}">
                <a16:creationId xmlns:a16="http://schemas.microsoft.com/office/drawing/2014/main" id="{7DCCF04B-053F-114E-81C9-480A6B4300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1987" y="2030413"/>
            <a:ext cx="15636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source port #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9" name="Text Box 10">
            <a:extLst>
              <a:ext uri="{FF2B5EF4-FFF2-40B4-BE49-F238E27FC236}">
                <a16:creationId xmlns:a16="http://schemas.microsoft.com/office/drawing/2014/main" id="{1B613CA3-B08D-7E41-9030-986664DF6A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7924" y="2030413"/>
            <a:ext cx="13287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dest port #</a:t>
            </a:r>
          </a:p>
        </p:txBody>
      </p:sp>
      <p:sp>
        <p:nvSpPr>
          <p:cNvPr id="10" name="Line 11">
            <a:extLst>
              <a:ext uri="{FF2B5EF4-FFF2-40B4-BE49-F238E27FC236}">
                <a16:creationId xmlns:a16="http://schemas.microsoft.com/office/drawing/2014/main" id="{F2C36BB6-D18E-174D-9BFE-C9E90530648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92774" y="2417763"/>
            <a:ext cx="3328988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1" name="Line 12">
            <a:extLst>
              <a:ext uri="{FF2B5EF4-FFF2-40B4-BE49-F238E27FC236}">
                <a16:creationId xmlns:a16="http://schemas.microsoft.com/office/drawing/2014/main" id="{D1F18D14-F3FE-2540-A1F7-D858C8F8327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83249" y="2817813"/>
            <a:ext cx="332422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2" name="Line 13">
            <a:extLst>
              <a:ext uri="{FF2B5EF4-FFF2-40B4-BE49-F238E27FC236}">
                <a16:creationId xmlns:a16="http://schemas.microsoft.com/office/drawing/2014/main" id="{CA1D887E-3ABA-E346-B881-1F364BED29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40599" y="2017713"/>
            <a:ext cx="0" cy="3952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96523223-8702-014C-B2CA-094314D41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8474" y="1552575"/>
            <a:ext cx="9366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32 bits</a:t>
            </a:r>
          </a:p>
        </p:txBody>
      </p:sp>
      <p:sp>
        <p:nvSpPr>
          <p:cNvPr id="14" name="Line 15">
            <a:extLst>
              <a:ext uri="{FF2B5EF4-FFF2-40B4-BE49-F238E27FC236}">
                <a16:creationId xmlns:a16="http://schemas.microsoft.com/office/drawing/2014/main" id="{85BBC917-392E-DA47-AA78-EAC2D236F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5997799" y="1784350"/>
            <a:ext cx="1200150" cy="476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5" name="Line 16">
            <a:extLst>
              <a:ext uri="{FF2B5EF4-FFF2-40B4-BE49-F238E27FC236}">
                <a16:creationId xmlns:a16="http://schemas.microsoft.com/office/drawing/2014/main" id="{0F80135B-1693-FB4E-B89E-88DF693D615E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3888012" y="1793875"/>
            <a:ext cx="11287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C29B236D-BBE5-ED45-8BAD-839C00496B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5262" y="3376613"/>
            <a:ext cx="138906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application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data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(payload)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7" name="Text Box 19">
            <a:extLst>
              <a:ext uri="{FF2B5EF4-FFF2-40B4-BE49-F238E27FC236}">
                <a16:creationId xmlns:a16="http://schemas.microsoft.com/office/drawing/2014/main" id="{2DAB6FCA-4EC7-C04C-BC21-7E9CD7BAFE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8862" y="5292725"/>
            <a:ext cx="25241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UDP segment format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8" name="Line 20">
            <a:extLst>
              <a:ext uri="{FF2B5EF4-FFF2-40B4-BE49-F238E27FC236}">
                <a16:creationId xmlns:a16="http://schemas.microsoft.com/office/drawing/2014/main" id="{3BCC7441-23D0-8042-AD82-DD8842E7E17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40599" y="2427288"/>
            <a:ext cx="0" cy="3952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9" name="Text Box 22">
            <a:extLst>
              <a:ext uri="{FF2B5EF4-FFF2-40B4-BE49-F238E27FC236}">
                <a16:creationId xmlns:a16="http://schemas.microsoft.com/office/drawing/2014/main" id="{43EC5422-DB7D-9D49-9B64-0120396E00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887" y="2420938"/>
            <a:ext cx="8143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length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196027FC-B9A5-4E47-B3EA-D864084DE4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1112" y="2411413"/>
            <a:ext cx="11763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checksum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1" name="Text Box 24">
            <a:extLst>
              <a:ext uri="{FF2B5EF4-FFF2-40B4-BE49-F238E27FC236}">
                <a16:creationId xmlns:a16="http://schemas.microsoft.com/office/drawing/2014/main" id="{D5AC82B1-3871-A54A-8DFF-AF660FA9C2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3398" y="3421856"/>
            <a:ext cx="2406650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length, in bytes of UDP segment, including header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2" name="Line 25">
            <a:extLst>
              <a:ext uri="{FF2B5EF4-FFF2-40B4-BE49-F238E27FC236}">
                <a16:creationId xmlns:a16="http://schemas.microsoft.com/office/drawing/2014/main" id="{053ED506-7055-D54E-B99D-3D27D11A1AE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142136" y="2597149"/>
            <a:ext cx="3113157" cy="128539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8" name="Line 25">
            <a:extLst>
              <a:ext uri="{FF2B5EF4-FFF2-40B4-BE49-F238E27FC236}">
                <a16:creationId xmlns:a16="http://schemas.microsoft.com/office/drawing/2014/main" id="{A2E08A5C-A857-8F4E-AF5A-0D42905AAC1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915202" y="3972404"/>
            <a:ext cx="3113157" cy="128539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9" name="Text Box 24">
            <a:extLst>
              <a:ext uri="{FF2B5EF4-FFF2-40B4-BE49-F238E27FC236}">
                <a16:creationId xmlns:a16="http://schemas.microsoft.com/office/drawing/2014/main" id="{59D406B2-9127-0842-817D-659E6F418E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2927" y="4969559"/>
            <a:ext cx="24066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data to/from application layer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090721"/>
      </p:ext>
    </p:extLst>
  </p:cSld>
  <p:clrMapOvr>
    <a:masterClrMapping/>
  </p:clrMapOvr>
</p:sld>
</file>

<file path=ppt/theme/theme1.xml><?xml version="1.0" encoding="utf-8"?>
<a:theme xmlns:a="http://schemas.openxmlformats.org/drawingml/2006/main" name="dsn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8870391-5537-DA42-A77E-E27711F8CD2E}" vid="{330DC1E9-C794-1949-A92D-DD4FBE9BA42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dsn2017</Template>
  <TotalTime>2666</TotalTime>
  <Words>3408</Words>
  <Application>Microsoft Macintosh PowerPoint</Application>
  <PresentationFormat>Widescreen</PresentationFormat>
  <Paragraphs>732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Arial</vt:lpstr>
      <vt:lpstr>Calibri</vt:lpstr>
      <vt:lpstr>Cambria</vt:lpstr>
      <vt:lpstr>Cambria Math</vt:lpstr>
      <vt:lpstr>Courier New</vt:lpstr>
      <vt:lpstr>Tahoma</vt:lpstr>
      <vt:lpstr>Times New Roman</vt:lpstr>
      <vt:lpstr>Wingdings</vt:lpstr>
      <vt:lpstr>ZapfDingbats</vt:lpstr>
      <vt:lpstr>dsn2017</vt:lpstr>
      <vt:lpstr>CS 2520: Wide Area Networks (and Internet Services)</vt:lpstr>
      <vt:lpstr>Transport Layer Intro</vt:lpstr>
      <vt:lpstr>Quick aside: What exactly is a network application?</vt:lpstr>
      <vt:lpstr>What is a socket?</vt:lpstr>
      <vt:lpstr>How do we identify sockets?</vt:lpstr>
      <vt:lpstr>What transport services can we use?</vt:lpstr>
      <vt:lpstr>What transport services can we use?</vt:lpstr>
      <vt:lpstr>Transport Layer Services</vt:lpstr>
      <vt:lpstr>UDP Header Structure – metadata for core services</vt:lpstr>
      <vt:lpstr>Today: focus on reliability</vt:lpstr>
      <vt:lpstr>Network Model</vt:lpstr>
      <vt:lpstr>ARQ Protocols: Automatic Repeat reQuest</vt:lpstr>
      <vt:lpstr>Stop-and-Wait</vt:lpstr>
      <vt:lpstr>Stop-and-Wait</vt:lpstr>
      <vt:lpstr>Stop-and-Wait</vt:lpstr>
      <vt:lpstr>Stop-and-Wait</vt:lpstr>
      <vt:lpstr>Analyzing Stop-and-Wait Performance</vt:lpstr>
      <vt:lpstr>Analyzing Stop-and-Wait</vt:lpstr>
      <vt:lpstr>Analyzing Stop-and-Wait</vt:lpstr>
      <vt:lpstr>Analyzing Stop-and-Wait</vt:lpstr>
      <vt:lpstr>Analyzing Stop-and-Wait</vt:lpstr>
      <vt:lpstr>Stop-and-Wait</vt:lpstr>
      <vt:lpstr>Improving Performance</vt:lpstr>
      <vt:lpstr>Pipelined Reliable Data Transfer</vt:lpstr>
      <vt:lpstr>Sliding Window</vt:lpstr>
      <vt:lpstr>A Pipelined Reliable Data Transfer Protocol: “Go-Back-N”</vt:lpstr>
      <vt:lpstr>Go-Back-N Normal Case Operation</vt:lpstr>
      <vt:lpstr>Go-Back-N Operation with Loss</vt:lpstr>
      <vt:lpstr>Go-Back-N Operation with Loss</vt:lpstr>
      <vt:lpstr>Go-Back-N: Details</vt:lpstr>
      <vt:lpstr>Go-Back-N</vt:lpstr>
      <vt:lpstr>Go-Back-N</vt:lpstr>
      <vt:lpstr>Another Approach: “Selective Repeat”</vt:lpstr>
      <vt:lpstr>Another Approach: “Selective Repeat”</vt:lpstr>
      <vt:lpstr>Another Approach: “Selective Repeat”</vt:lpstr>
      <vt:lpstr>Another Approach: “Selective Repeat”</vt:lpstr>
      <vt:lpstr>Selective Repeat Operation with Loss</vt:lpstr>
      <vt:lpstr>Selective Repeat Operation with Loss</vt:lpstr>
      <vt:lpstr>Selective Repeat</vt:lpstr>
      <vt:lpstr>A Selective Repeat Variant (Project 1)</vt:lpstr>
      <vt:lpstr>Reliable Data Transfer: What happens on the Internet?</vt:lpstr>
      <vt:lpstr>Another view…</vt:lpstr>
      <vt:lpstr>Challenges for a completely reliable, ordered service</vt:lpstr>
      <vt:lpstr>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INFSCI 1630: Communication Networks TELECOM 2310: Applications of Networks</dc:title>
  <dc:subject/>
  <dc:creator>Amy Babay</dc:creator>
  <cp:keywords/>
  <dc:description/>
  <cp:lastModifiedBy>Amy Babay</cp:lastModifiedBy>
  <cp:revision>163</cp:revision>
  <dcterms:created xsi:type="dcterms:W3CDTF">2020-07-19T18:12:52Z</dcterms:created>
  <dcterms:modified xsi:type="dcterms:W3CDTF">2021-09-01T20:08:43Z</dcterms:modified>
  <cp:category/>
</cp:coreProperties>
</file>